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7" r:id="rId2"/>
    <p:sldId id="351" r:id="rId3"/>
    <p:sldId id="258" r:id="rId4"/>
    <p:sldId id="259" r:id="rId5"/>
    <p:sldId id="260" r:id="rId6"/>
    <p:sldId id="261" r:id="rId7"/>
    <p:sldId id="262" r:id="rId8"/>
    <p:sldId id="322" r:id="rId9"/>
    <p:sldId id="323" r:id="rId10"/>
    <p:sldId id="32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31" r:id="rId21"/>
    <p:sldId id="333" r:id="rId22"/>
    <p:sldId id="33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64" r:id="rId32"/>
    <p:sldId id="279" r:id="rId33"/>
    <p:sldId id="291" r:id="rId34"/>
    <p:sldId id="292" r:id="rId35"/>
    <p:sldId id="340" r:id="rId36"/>
    <p:sldId id="294" r:id="rId37"/>
    <p:sldId id="342" r:id="rId38"/>
    <p:sldId id="341" r:id="rId39"/>
    <p:sldId id="298" r:id="rId40"/>
    <p:sldId id="299" r:id="rId41"/>
    <p:sldId id="352" r:id="rId42"/>
    <p:sldId id="353" r:id="rId43"/>
    <p:sldId id="354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43" r:id="rId53"/>
    <p:sldId id="344" r:id="rId54"/>
    <p:sldId id="345" r:id="rId55"/>
    <p:sldId id="346" r:id="rId56"/>
    <p:sldId id="348" r:id="rId57"/>
    <p:sldId id="308" r:id="rId58"/>
    <p:sldId id="309" r:id="rId59"/>
    <p:sldId id="310" r:id="rId60"/>
    <p:sldId id="311" r:id="rId61"/>
    <p:sldId id="349" r:id="rId62"/>
    <p:sldId id="350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73" r:id="rId73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8" autoAdjust="0"/>
  </p:normalViewPr>
  <p:slideViewPr>
    <p:cSldViewPr snapToGrid="0">
      <p:cViewPr varScale="1">
        <p:scale>
          <a:sx n="120" d="100"/>
          <a:sy n="12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A7D4B-75CD-45DE-99A9-2181E075DC22}" type="datetimeFigureOut">
              <a:rPr lang="bg-BG" smtClean="0"/>
              <a:t>20.10.2014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A7500-F043-47C1-A738-6DB310A29EF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350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ly.com/help/eply-form-testing-checklist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userium.com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781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5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7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1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8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good example for real-life checklist:</a:t>
            </a:r>
          </a:p>
          <a:p>
            <a:pPr lvl="1"/>
            <a:r>
              <a:rPr lang="en-US" dirty="0" smtClean="0">
                <a:hlinkClick r:id="rId3"/>
              </a:rPr>
              <a:t>http://www.eply.com/help/eply-form-testing-checklist.pdf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Usability checklist:</a:t>
            </a:r>
          </a:p>
          <a:p>
            <a:pPr lvl="1"/>
            <a:r>
              <a:rPr lang="en-US" dirty="0" smtClean="0">
                <a:hlinkClick r:id="rId4"/>
              </a:rPr>
              <a:t>http://userium.com/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A7500-F043-47C1-A738-6DB310A29EFE}" type="slidenum">
              <a:rPr lang="bg-BG" smtClean="0"/>
              <a:t>28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635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1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26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A4673A8-94F9-4A72-9B58-7645DD6FB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551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A4673A8-94F9-4A72-9B58-7645DD6FB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09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79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30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4940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973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40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Error_guessing" TargetMode="External"/><Relationship Id="rId3" Type="http://schemas.openxmlformats.org/officeDocument/2006/relationships/hyperlink" Target="http://www.amazon.com/Lessons-Learned-Software-Testing-Context-Driven/dp/0471081124/ref=sr_1_2?s=books&amp;ie=UTF8&amp;qid=1373283061&amp;sr=1-2&amp;keywords=cem+kaner" TargetMode="External"/><Relationship Id="rId7" Type="http://schemas.openxmlformats.org/officeDocument/2006/relationships/hyperlink" Target="http://searchsoftwarequality.techtarget.com/tip/Finding-software-flaws-with-error-guessing-tours" TargetMode="External"/><Relationship Id="rId2" Type="http://schemas.openxmlformats.org/officeDocument/2006/relationships/hyperlink" Target="http://www.amazon.com/Testing-Computer-Software-2nd-Kaner/dp/0471358460/ref=sr_1_1?s=books&amp;ie=UTF8&amp;qid=1373283061&amp;sr=1-1&amp;keywords=cem+ka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aner.com/" TargetMode="External"/><Relationship Id="rId5" Type="http://schemas.openxmlformats.org/officeDocument/2006/relationships/hyperlink" Target="http://www.satisfice.com/articles.shtml" TargetMode="External"/><Relationship Id="rId4" Type="http://schemas.openxmlformats.org/officeDocument/2006/relationships/hyperlink" Target="http://www.amazon.com/Practitioners-Guide-Software-Test-Design/dp/158053791X/ref=sr_1_5?s=books&amp;ie=UTF8&amp;qid=1373283092&amp;sr=1-5&amp;keywords=james+bach" TargetMode="External"/><Relationship Id="rId9" Type="http://schemas.openxmlformats.org/officeDocument/2006/relationships/hyperlink" Target="http://en.wikipedia.org/wiki/Session-based_testing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26" y="4627811"/>
            <a:ext cx="1628775" cy="1828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14400"/>
            <a:ext cx="8229600" cy="2895600"/>
          </a:xfrm>
        </p:spPr>
        <p:txBody>
          <a:bodyPr/>
          <a:lstStyle/>
          <a:p>
            <a:r>
              <a:rPr lang="en-US" sz="4800" dirty="0" smtClean="0"/>
              <a:t>Defect-</a:t>
            </a:r>
            <a:r>
              <a:rPr lang="en-US" sz="4800" dirty="0"/>
              <a:t>based</a:t>
            </a:r>
            <a:r>
              <a:rPr lang="en-US" sz="4800" dirty="0" smtClean="0"/>
              <a:t> </a:t>
            </a:r>
            <a:r>
              <a:rPr lang="en-US" sz="4800" dirty="0"/>
              <a:t>and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Experience-based </a:t>
            </a:r>
            <a:r>
              <a:rPr lang="en-US" sz="4800" dirty="0"/>
              <a:t>Techniques</a:t>
            </a:r>
            <a:endParaRPr lang="en-US" sz="5000" dirty="0"/>
          </a:p>
        </p:txBody>
      </p:sp>
      <p:sp>
        <p:nvSpPr>
          <p:cNvPr id="5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6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4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1969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12059"/>
            <a:ext cx="6952129" cy="838200"/>
          </a:xfrm>
        </p:spPr>
        <p:txBody>
          <a:bodyPr/>
          <a:lstStyle/>
          <a:p>
            <a:r>
              <a:rPr lang="en-US" dirty="0"/>
              <a:t>Taxonomy in Computer </a:t>
            </a:r>
            <a:r>
              <a:rPr lang="en-US" dirty="0" smtClean="0"/>
              <a:t>Science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" y="1508132"/>
            <a:ext cx="8227473" cy="45609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10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in Software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3200400" y="1219200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esting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66800" y="2405981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</a:t>
              </a: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5334000" y="2391467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</a:t>
              </a: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268913" y="3496162"/>
            <a:ext cx="1382302" cy="618638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Review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1956339" y="3477496"/>
            <a:ext cx="1396461" cy="637304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6" name="Rounded Rectangle 3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 Analysis</a:t>
              </a:r>
            </a:p>
          </p:txBody>
        </p:sp>
      </p:grpSp>
      <p:cxnSp>
        <p:nvCxnSpPr>
          <p:cNvPr id="40" name="Elbow Connector 39"/>
          <p:cNvCxnSpPr>
            <a:stCxn id="28" idx="2"/>
            <a:endCxn id="33" idx="0"/>
          </p:cNvCxnSpPr>
          <p:nvPr/>
        </p:nvCxnSpPr>
        <p:spPr>
          <a:xfrm rot="5400000">
            <a:off x="1167994" y="2835355"/>
            <a:ext cx="452877" cy="86873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37" idx="0"/>
          </p:cNvCxnSpPr>
          <p:nvPr/>
        </p:nvCxnSpPr>
        <p:spPr>
          <a:xfrm rot="16200000" flipH="1">
            <a:off x="2024861" y="2866453"/>
            <a:ext cx="433648" cy="82577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2"/>
            <a:endCxn id="30" idx="0"/>
          </p:cNvCxnSpPr>
          <p:nvPr/>
        </p:nvCxnSpPr>
        <p:spPr>
          <a:xfrm rot="16200000" flipH="1">
            <a:off x="4761719" y="1057185"/>
            <a:ext cx="534963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7" idx="2"/>
            <a:endCxn id="27" idx="0"/>
          </p:cNvCxnSpPr>
          <p:nvPr/>
        </p:nvCxnSpPr>
        <p:spPr>
          <a:xfrm rot="5400000">
            <a:off x="2620862" y="1064442"/>
            <a:ext cx="549477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54"/>
          <p:cNvGrpSpPr/>
          <p:nvPr/>
        </p:nvGrpSpPr>
        <p:grpSpPr>
          <a:xfrm>
            <a:off x="2106327" y="4820454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6" name="Rounded Rectangle 5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Black-box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2" name="Group 57"/>
          <p:cNvGrpSpPr/>
          <p:nvPr/>
        </p:nvGrpSpPr>
        <p:grpSpPr>
          <a:xfrm>
            <a:off x="3575675" y="4829787"/>
            <a:ext cx="1205185" cy="618639"/>
            <a:chOff x="1270534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1270534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White-box</a:t>
              </a: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4954045" y="4819242"/>
            <a:ext cx="1373037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2" name="Rounded Rectangle 61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Experience-based</a:t>
              </a:r>
            </a:p>
          </p:txBody>
        </p:sp>
      </p:grpSp>
      <p:cxnSp>
        <p:nvCxnSpPr>
          <p:cNvPr id="64" name="Elbow Connector 63"/>
          <p:cNvCxnSpPr>
            <a:endCxn id="57" idx="0"/>
          </p:cNvCxnSpPr>
          <p:nvPr/>
        </p:nvCxnSpPr>
        <p:spPr>
          <a:xfrm rot="10800000" flipV="1">
            <a:off x="2708921" y="4219635"/>
            <a:ext cx="3480283" cy="618937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60" idx="0"/>
          </p:cNvCxnSpPr>
          <p:nvPr/>
        </p:nvCxnSpPr>
        <p:spPr>
          <a:xfrm rot="10800000" flipV="1">
            <a:off x="4178269" y="4219636"/>
            <a:ext cx="1917733" cy="628270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5400000">
            <a:off x="4989919" y="3705604"/>
            <a:ext cx="1756726" cy="455436"/>
          </a:xfrm>
          <a:prstGeom prst="bentConnector3">
            <a:avLst>
              <a:gd name="adj1" fmla="val 66347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76" idx="0"/>
          </p:cNvCxnSpPr>
          <p:nvPr/>
        </p:nvCxnSpPr>
        <p:spPr>
          <a:xfrm>
            <a:off x="4877848" y="4219634"/>
            <a:ext cx="2140605" cy="600274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3"/>
          <p:cNvGrpSpPr/>
          <p:nvPr/>
        </p:nvGrpSpPr>
        <p:grpSpPr>
          <a:xfrm>
            <a:off x="6415860" y="4801789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75" name="Rounded Rectangle 74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Defect-based</a:t>
              </a:r>
            </a:p>
          </p:txBody>
        </p:sp>
      </p:grpSp>
      <p:grpSp>
        <p:nvGrpSpPr>
          <p:cNvPr id="15" name="Group 81"/>
          <p:cNvGrpSpPr/>
          <p:nvPr/>
        </p:nvGrpSpPr>
        <p:grpSpPr>
          <a:xfrm>
            <a:off x="7815384" y="4811668"/>
            <a:ext cx="1205185" cy="618639"/>
            <a:chOff x="1564549" y="2988051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83" name="Rounded Rectangle 82"/>
            <p:cNvSpPr/>
            <p:nvPr/>
          </p:nvSpPr>
          <p:spPr>
            <a:xfrm>
              <a:off x="1564549" y="2988051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Rounded Rectangle 4"/>
            <p:cNvSpPr/>
            <p:nvPr/>
          </p:nvSpPr>
          <p:spPr>
            <a:xfrm>
              <a:off x="1584359" y="3007860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 analysis</a:t>
              </a:r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1158060" y="5963748"/>
            <a:ext cx="1474661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0" name="Rounded Rectangle 8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7" name="Group 91"/>
          <p:cNvGrpSpPr/>
          <p:nvPr/>
        </p:nvGrpSpPr>
        <p:grpSpPr>
          <a:xfrm>
            <a:off x="2820445" y="5963748"/>
            <a:ext cx="1447800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3" name="Rounded Rectangle 9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cxnSp>
        <p:nvCxnSpPr>
          <p:cNvPr id="95" name="Elbow Connector 94"/>
          <p:cNvCxnSpPr>
            <a:stCxn id="57" idx="2"/>
            <a:endCxn id="93" idx="0"/>
          </p:cNvCxnSpPr>
          <p:nvPr/>
        </p:nvCxnSpPr>
        <p:spPr>
          <a:xfrm rot="16200000" flipH="1">
            <a:off x="2855245" y="5274648"/>
            <a:ext cx="542774" cy="8354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57" idx="2"/>
            <a:endCxn id="90" idx="0"/>
          </p:cNvCxnSpPr>
          <p:nvPr/>
        </p:nvCxnSpPr>
        <p:spPr>
          <a:xfrm rot="5400000">
            <a:off x="2030769" y="5285597"/>
            <a:ext cx="542774" cy="81352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6096000" y="4218426"/>
            <a:ext cx="2379911" cy="600816"/>
          </a:xfrm>
          <a:prstGeom prst="bentConnector3">
            <a:avLst>
              <a:gd name="adj1" fmla="val 99853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Defect Taxonomy</a:t>
            </a:r>
          </a:p>
          <a:p>
            <a:pPr lvl="1"/>
            <a:r>
              <a:rPr lang="en-US" dirty="0" smtClean="0"/>
              <a:t>Many different  contexts</a:t>
            </a:r>
          </a:p>
          <a:p>
            <a:pPr lvl="1"/>
            <a:r>
              <a:rPr lang="en-US" dirty="0" smtClean="0"/>
              <a:t>Hard to pinpoint one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807" y="3810000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system of (hierarchical)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categories designed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to be a useful aid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for reproducibly classifying defects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</a:t>
            </a:r>
            <a:r>
              <a:rPr lang="en-US" dirty="0" smtClean="0"/>
              <a:t>Defect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Defect Taxonomy for Testing Purposes</a:t>
            </a:r>
          </a:p>
          <a:p>
            <a:pPr marL="871538" lvl="1" indent="-514350">
              <a:buAutoNum type="arabicPeriod"/>
            </a:pPr>
            <a:r>
              <a:rPr lang="en-US" dirty="0" smtClean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expandable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ever-evolving</a:t>
            </a:r>
          </a:p>
          <a:p>
            <a:pPr marL="871538" lvl="1" indent="-514350">
              <a:buAutoNum type="arabicPeriod"/>
            </a:pPr>
            <a:r>
              <a:rPr lang="en-US" dirty="0" smtClean="0"/>
              <a:t>Has </a:t>
            </a:r>
            <a:r>
              <a:rPr lang="en-US" dirty="0"/>
              <a:t>enough detail for a motivated, </a:t>
            </a:r>
            <a:r>
              <a:rPr lang="en-US" dirty="0" smtClean="0"/>
              <a:t>intelligent newcomer (like you:) to </a:t>
            </a:r>
            <a:r>
              <a:rPr lang="en-US" dirty="0"/>
              <a:t>be able to understand it and learn about the types of problems to be tested for </a:t>
            </a:r>
            <a:endParaRPr lang="en-US" dirty="0" smtClean="0"/>
          </a:p>
          <a:p>
            <a:pPr marL="871538" lvl="1" indent="-514350">
              <a:buAutoNum type="arabicPeriod"/>
            </a:pPr>
            <a:r>
              <a:rPr lang="en-US" dirty="0"/>
              <a:t>Can help someone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moderate experience </a:t>
            </a:r>
            <a:r>
              <a:rPr lang="en-US" dirty="0"/>
              <a:t>in the area (like me) generate test ideas and raise issues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Defect-based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are doing defect-based testing anytime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 of the defect sought is the basis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underlying model is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list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seen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past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this list is organized as a </a:t>
            </a:r>
            <a:r>
              <a:rPr lang="en-US" dirty="0" smtClean="0"/>
              <a:t>hierarchical taxonomy</a:t>
            </a:r>
            <a:r>
              <a:rPr lang="en-US" dirty="0"/>
              <a:t>, then the testing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defect-taxonomy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Defect-based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Defect-based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procedure to derive </a:t>
            </a:r>
            <a:r>
              <a:rPr lang="en-US" dirty="0" smtClean="0"/>
              <a:t>and/or select </a:t>
            </a:r>
            <a:r>
              <a:rPr lang="en-US" dirty="0"/>
              <a:t>test cases targeted at one or more defect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Tests are </a:t>
            </a:r>
            <a:r>
              <a:rPr lang="en-US" dirty="0"/>
              <a:t>being developed from what </a:t>
            </a:r>
            <a:r>
              <a:rPr lang="en-US" dirty="0" smtClean="0"/>
              <a:t>is known </a:t>
            </a:r>
            <a:r>
              <a:rPr lang="en-US" dirty="0"/>
              <a:t>about the specific defect </a:t>
            </a:r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1000"/>
            <a:ext cx="2209800" cy="21361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2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Based Testing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test for every defect type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matter of risk</a:t>
            </a:r>
          </a:p>
          <a:p>
            <a:pPr lvl="1"/>
            <a:r>
              <a:rPr lang="en-US" dirty="0" smtClean="0"/>
              <a:t>Does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likelihood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 impact </a:t>
            </a:r>
            <a:r>
              <a:rPr lang="en-US" dirty="0"/>
              <a:t>of the </a:t>
            </a:r>
            <a:r>
              <a:rPr lang="en-US" dirty="0" smtClean="0"/>
              <a:t>defect </a:t>
            </a:r>
            <a:r>
              <a:rPr lang="en-US" dirty="0"/>
              <a:t>justify the </a:t>
            </a:r>
            <a:r>
              <a:rPr lang="en-US" dirty="0" smtClean="0"/>
              <a:t>effort?</a:t>
            </a:r>
          </a:p>
          <a:p>
            <a:pPr lvl="2"/>
            <a:r>
              <a:rPr lang="en-US" dirty="0" smtClean="0"/>
              <a:t>Creating tests might not be necessary at all</a:t>
            </a:r>
          </a:p>
          <a:p>
            <a:pPr lvl="2"/>
            <a:r>
              <a:rPr lang="en-US" dirty="0" smtClean="0"/>
              <a:t>Sometimes several tests might be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Bug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underlying bug hypothesis is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programmers tend to repeatedly make the same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mistakes</a:t>
            </a:r>
          </a:p>
          <a:p>
            <a:pPr lvl="1"/>
            <a:r>
              <a:rPr lang="en-US" dirty="0" smtClean="0"/>
              <a:t>I.e., a team </a:t>
            </a:r>
            <a:r>
              <a:rPr lang="en-US" dirty="0"/>
              <a:t>of programmers will introduce roughly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types of bugs </a:t>
            </a:r>
            <a:r>
              <a:rPr lang="en-US" dirty="0"/>
              <a:t>in roughly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proportion </a:t>
            </a:r>
            <a:r>
              <a:rPr lang="en-US" dirty="0"/>
              <a:t>from </a:t>
            </a:r>
            <a:r>
              <a:rPr lang="en-US" dirty="0" smtClean="0"/>
              <a:t>one project </a:t>
            </a:r>
            <a:r>
              <a:rPr lang="en-US" dirty="0"/>
              <a:t>to the </a:t>
            </a:r>
            <a:r>
              <a:rPr lang="en-US" dirty="0" smtClean="0"/>
              <a:t>next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 to allocate test design and execution effort based on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likelihood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impact</a:t>
            </a:r>
            <a:r>
              <a:rPr lang="en-US" dirty="0"/>
              <a:t> </a:t>
            </a:r>
            <a:r>
              <a:rPr lang="en-US" dirty="0" smtClean="0"/>
              <a:t>of the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/>
          <a:lstStyle/>
          <a:p>
            <a:r>
              <a:rPr lang="en-US" dirty="0" smtClean="0"/>
              <a:t>Most practical implementation of defect taxonomies is Brainstorming of Test Ideas in a systematic manner</a:t>
            </a:r>
          </a:p>
          <a:p>
            <a:pPr marL="649288" lvl="2" indent="0"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the functionality fail with respect to each defect category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They need </a:t>
            </a:r>
            <a:r>
              <a:rPr lang="en-US" dirty="0"/>
              <a:t>to be </a:t>
            </a:r>
            <a:r>
              <a:rPr lang="en-US" dirty="0" smtClean="0"/>
              <a:t>refined </a:t>
            </a:r>
            <a:r>
              <a:rPr lang="en-US" dirty="0"/>
              <a:t>or adapted to the </a:t>
            </a:r>
            <a:r>
              <a:rPr lang="en-US" dirty="0" smtClean="0"/>
              <a:t>specific domain </a:t>
            </a:r>
            <a:r>
              <a:rPr lang="en-US" dirty="0"/>
              <a:t>and project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81" y="3558309"/>
            <a:ext cx="2286000" cy="14977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295401"/>
          </a:xfrm>
        </p:spPr>
        <p:txBody>
          <a:bodyPr/>
          <a:lstStyle/>
          <a:p>
            <a:r>
              <a:rPr lang="en-US" dirty="0" smtClean="0"/>
              <a:t>Brainstorming Test Ideas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47" y="2989729"/>
            <a:ext cx="3131576" cy="3038475"/>
          </a:xfrm>
          <a:prstGeom prst="roundRect">
            <a:avLst>
              <a:gd name="adj" fmla="val 11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932331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Snejina Lazarova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Product Manager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Talent Management System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Asya Georgieva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Junior QA Engineer</a:t>
            </a:r>
          </a:p>
          <a:p>
            <a:pPr marL="357188" lvl="1" indent="0">
              <a:lnSpc>
                <a:spcPct val="100000"/>
              </a:lnSpc>
              <a:buNone/>
            </a:pPr>
            <a:r>
              <a:rPr lang="en-US" sz="2400" dirty="0" smtClean="0"/>
              <a:t>Telerik Academy &amp; </a:t>
            </a:r>
            <a:r>
              <a:rPr lang="en-US" sz="2400" dirty="0" err="1" smtClean="0"/>
              <a:t>AppBuider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r="-4178"/>
          <a:stretch/>
        </p:blipFill>
        <p:spPr>
          <a:xfrm>
            <a:off x="6105170" y="4034058"/>
            <a:ext cx="1553286" cy="19483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50" y="1051107"/>
            <a:ext cx="1387326" cy="20809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5871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460" y="1084731"/>
            <a:ext cx="7924800" cy="685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What are the different ways an e-commerce shopping card can fail?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836" y="2581834"/>
            <a:ext cx="5056094" cy="407894"/>
          </a:xfrm>
        </p:spPr>
        <p:txBody>
          <a:bodyPr/>
          <a:lstStyle/>
          <a:p>
            <a:r>
              <a:rPr lang="en-US" dirty="0" smtClean="0"/>
              <a:t>Without Taxonomy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514166" y="2581834"/>
            <a:ext cx="5056094" cy="4078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Taxonomy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09247" y="2581834"/>
            <a:ext cx="0" cy="305696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353672" y="3059208"/>
            <a:ext cx="6149787" cy="71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 session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ithout </a:t>
            </a:r>
            <a:r>
              <a:rPr lang="en-US" dirty="0"/>
              <a:t>a </a:t>
            </a:r>
            <a:r>
              <a:rPr lang="en-US" dirty="0" smtClean="0"/>
              <a:t>taxonomy</a:t>
            </a:r>
          </a:p>
          <a:p>
            <a:pPr lvl="1"/>
            <a:r>
              <a:rPr lang="en-US" sz="2400" dirty="0"/>
              <a:t>Shopping cart does not </a:t>
            </a:r>
            <a:r>
              <a:rPr lang="en-US" sz="2400" dirty="0" smtClean="0"/>
              <a:t>load</a:t>
            </a:r>
            <a:endParaRPr lang="en-US" sz="2400" dirty="0"/>
          </a:p>
          <a:p>
            <a:pPr lvl="1"/>
            <a:r>
              <a:rPr lang="en-US" sz="2400" dirty="0" smtClean="0"/>
              <a:t>Unable </a:t>
            </a:r>
            <a:r>
              <a:rPr lang="en-US" sz="2400" dirty="0"/>
              <a:t>to </a:t>
            </a:r>
            <a:r>
              <a:rPr lang="en-US" sz="2400" dirty="0" smtClean="0"/>
              <a:t>add/remove item</a:t>
            </a:r>
            <a:endParaRPr lang="en-US" sz="2400" dirty="0"/>
          </a:p>
          <a:p>
            <a:pPr lvl="1"/>
            <a:r>
              <a:rPr lang="en-US" sz="2400" dirty="0" smtClean="0"/>
              <a:t>Unable </a:t>
            </a:r>
            <a:r>
              <a:rPr lang="en-US" sz="2400" dirty="0"/>
              <a:t>to modify </a:t>
            </a:r>
            <a:r>
              <a:rPr lang="en-US" sz="2400" dirty="0" smtClean="0"/>
              <a:t>order</a:t>
            </a:r>
            <a:endParaRPr lang="en-US" sz="2400" dirty="0"/>
          </a:p>
          <a:p>
            <a:pPr lvl="1"/>
            <a:r>
              <a:rPr lang="en-US" sz="2400" dirty="0" smtClean="0"/>
              <a:t>Correct </a:t>
            </a:r>
            <a:r>
              <a:rPr lang="en-US" sz="2400" dirty="0"/>
              <a:t>item not </a:t>
            </a:r>
            <a:r>
              <a:rPr lang="en-US" sz="2400" dirty="0" smtClean="0"/>
              <a:t>added</a:t>
            </a:r>
            <a:endParaRPr lang="en-US" sz="2400" dirty="0"/>
          </a:p>
          <a:p>
            <a:pPr lvl="1"/>
            <a:r>
              <a:rPr lang="en-US" sz="2400" dirty="0" smtClean="0"/>
              <a:t>Hidden </a:t>
            </a:r>
            <a:r>
              <a:rPr lang="en-US" sz="2400" dirty="0"/>
              <a:t>functionality, not able to find checkout </a:t>
            </a:r>
            <a:r>
              <a:rPr lang="en-US" sz="2400" dirty="0" smtClean="0"/>
              <a:t>button</a:t>
            </a:r>
          </a:p>
          <a:p>
            <a:pPr lvl="1"/>
            <a:r>
              <a:rPr lang="en-US" sz="2400" dirty="0"/>
              <a:t>Broken URLs</a:t>
            </a:r>
          </a:p>
          <a:p>
            <a:pPr lvl="1"/>
            <a:r>
              <a:rPr lang="en-US" sz="2400" dirty="0"/>
              <a:t>Missing </a:t>
            </a:r>
            <a:r>
              <a:rPr lang="en-US" sz="2400" dirty="0" smtClean="0"/>
              <a:t>URLs</a:t>
            </a:r>
          </a:p>
          <a:p>
            <a:pPr lvl="1"/>
            <a:r>
              <a:rPr lang="en-US" sz="2400" dirty="0"/>
              <a:t>Able to hack the cart and change prices from client side</a:t>
            </a:r>
          </a:p>
          <a:p>
            <a:pPr lvl="1"/>
            <a:r>
              <a:rPr lang="en-US" sz="2400" dirty="0"/>
              <a:t>Customer credit card numbers compromised due to security </a:t>
            </a:r>
            <a:r>
              <a:rPr lang="en-US" sz="2400" dirty="0" smtClean="0"/>
              <a:t>glitch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863353" y="1599366"/>
            <a:ext cx="1331260" cy="306467"/>
          </a:xfrm>
          <a:prstGeom prst="wedgeRoundRectCallout">
            <a:avLst>
              <a:gd name="adj1" fmla="val -61145"/>
              <a:gd name="adj2" fmla="val 236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Too generic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935069" y="2590799"/>
            <a:ext cx="1559859" cy="306467"/>
          </a:xfrm>
          <a:prstGeom prst="wedgeRoundRectCallout">
            <a:avLst>
              <a:gd name="adj1" fmla="val -59710"/>
              <a:gd name="adj2" fmla="val 1548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Database issue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06472" y="2303929"/>
            <a:ext cx="8963" cy="1264024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7803775" y="3503533"/>
            <a:ext cx="1111625" cy="306467"/>
          </a:xfrm>
          <a:prstGeom prst="wedgeRoundRectCallout">
            <a:avLst>
              <a:gd name="adj1" fmla="val 6218"/>
              <a:gd name="adj2" fmla="val 1063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Usability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198159" y="4494965"/>
            <a:ext cx="2173941" cy="306467"/>
          </a:xfrm>
          <a:prstGeom prst="wedgeRoundRectCallout">
            <a:avLst>
              <a:gd name="adj1" fmla="val -56735"/>
              <a:gd name="adj2" fmla="val 4521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Not exactly helpful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823882" y="4446494"/>
            <a:ext cx="8965" cy="62753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8000999" y="4721899"/>
            <a:ext cx="1066801" cy="306467"/>
          </a:xfrm>
          <a:prstGeom prst="wedgeRoundRectCallout">
            <a:avLst>
              <a:gd name="adj1" fmla="val -23546"/>
              <a:gd name="adj2" fmla="val 19410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Security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839200" y="5391019"/>
            <a:ext cx="0" cy="91846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326341" y="6345345"/>
            <a:ext cx="5782235" cy="306467"/>
          </a:xfrm>
          <a:prstGeom prst="wedgeRoundRectCallout">
            <a:avLst>
              <a:gd name="adj1" fmla="val -49835"/>
              <a:gd name="adj2" fmla="val 3204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what about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Performance</a:t>
            </a: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noProof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Accessibility</a:t>
            </a:r>
            <a:r>
              <a:rPr lang="en-US" sz="1200" b="1" noProof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noProof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noProof="1" smtClean="0">
                <a:solidFill>
                  <a:schemeClr val="tx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Scalability</a:t>
            </a:r>
            <a:r>
              <a:rPr lang="en-US" sz="1200" b="1" noProof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8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9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 </a:t>
            </a:r>
            <a:r>
              <a:rPr lang="en-US" dirty="0" smtClean="0"/>
              <a:t>session (2)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taxonomy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63153" y="3334870"/>
            <a:ext cx="2617694" cy="14164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does the functionality fail with respect to each category?</a:t>
            </a:r>
          </a:p>
        </p:txBody>
      </p:sp>
      <p:cxnSp>
        <p:nvCxnSpPr>
          <p:cNvPr id="7" name="Straight Connector 6"/>
          <p:cNvCxnSpPr>
            <a:endCxn id="9" idx="4"/>
          </p:cNvCxnSpPr>
          <p:nvPr/>
        </p:nvCxnSpPr>
        <p:spPr>
          <a:xfrm flipV="1">
            <a:off x="4580968" y="2486592"/>
            <a:ext cx="0" cy="8482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496239" y="1876990"/>
            <a:ext cx="2169458" cy="60960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62919" y="3571316"/>
            <a:ext cx="806822" cy="31936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1" name="Oval 10"/>
          <p:cNvSpPr/>
          <p:nvPr/>
        </p:nvSpPr>
        <p:spPr>
          <a:xfrm>
            <a:off x="6521822" y="3090580"/>
            <a:ext cx="2303929" cy="64322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Usability</a:t>
            </a:r>
          </a:p>
        </p:txBody>
      </p:sp>
      <p:cxnSp>
        <p:nvCxnSpPr>
          <p:cNvPr id="13" name="Straight Connector 12"/>
          <p:cNvCxnSpPr>
            <a:endCxn id="14" idx="0"/>
          </p:cNvCxnSpPr>
          <p:nvPr/>
        </p:nvCxnSpPr>
        <p:spPr>
          <a:xfrm>
            <a:off x="5665697" y="4410635"/>
            <a:ext cx="1205748" cy="12191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4917139" y="5629823"/>
            <a:ext cx="3908612" cy="86734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Calculation/computation errors</a:t>
            </a:r>
          </a:p>
        </p:txBody>
      </p:sp>
      <p:cxnSp>
        <p:nvCxnSpPr>
          <p:cNvPr id="18" name="Straight Connector 17"/>
          <p:cNvCxnSpPr>
            <a:stCxn id="19" idx="7"/>
            <a:endCxn id="5" idx="3"/>
          </p:cNvCxnSpPr>
          <p:nvPr/>
        </p:nvCxnSpPr>
        <p:spPr>
          <a:xfrm flipV="1">
            <a:off x="2871981" y="4543863"/>
            <a:ext cx="774524" cy="11535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>
            <a:off x="1062316" y="5581635"/>
            <a:ext cx="2120155" cy="79058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891680" y="3487824"/>
            <a:ext cx="421337" cy="24597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1" name="Oval 20"/>
          <p:cNvSpPr/>
          <p:nvPr/>
        </p:nvSpPr>
        <p:spPr>
          <a:xfrm>
            <a:off x="294712" y="2991969"/>
            <a:ext cx="2646831" cy="80682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Failures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6517338" y="1621834"/>
            <a:ext cx="2245659" cy="919401"/>
          </a:xfrm>
          <a:prstGeom prst="wedgeRoundRectCallout">
            <a:avLst>
              <a:gd name="adj1" fmla="val -28410"/>
              <a:gd name="adj2" fmla="val 10167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The user cannot add an item directly from the search result page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828862" y="3977557"/>
            <a:ext cx="2245659" cy="919401"/>
          </a:xfrm>
          <a:prstGeom prst="wedgeRoundRectCallout">
            <a:avLst>
              <a:gd name="adj1" fmla="val -28410"/>
              <a:gd name="adj2" fmla="val 10167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Removing/adding an item from the cart does not update the total</a:t>
            </a:r>
            <a:endParaRPr lang="en-US" sz="12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3341596" y="5119045"/>
            <a:ext cx="2245659" cy="510778"/>
          </a:xfrm>
          <a:prstGeom prst="wedgeRoundRectCallout">
            <a:avLst>
              <a:gd name="adj1" fmla="val -51963"/>
              <a:gd name="adj2" fmla="val 10342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Timeouts of requests during peak hours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865094" y="4126214"/>
            <a:ext cx="2245659" cy="510778"/>
          </a:xfrm>
          <a:prstGeom prst="wedgeRoundRectCallout">
            <a:avLst>
              <a:gd name="adj1" fmla="val -3260"/>
              <a:gd name="adj2" fmla="val -1001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Link to inventory database goes down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936812" y="1826145"/>
            <a:ext cx="2245659" cy="715089"/>
          </a:xfrm>
          <a:prstGeom prst="wedgeRoundRectCallout">
            <a:avLst>
              <a:gd name="adj1" fmla="val 60213"/>
              <a:gd name="adj2" fmla="val 288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 for vulnerability to SQL query attacks</a:t>
            </a:r>
          </a:p>
        </p:txBody>
      </p:sp>
    </p:spTree>
    <p:extLst>
      <p:ext uri="{BB962C8B-B14F-4D97-AF65-F5344CB8AC3E}">
        <p14:creationId xmlns:p14="http://schemas.microsoft.com/office/powerpoint/2010/main" val="9061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924800" cy="685800"/>
          </a:xfrm>
        </p:spPr>
        <p:txBody>
          <a:bodyPr/>
          <a:lstStyle/>
          <a:p>
            <a:r>
              <a:rPr lang="en-US" dirty="0"/>
              <a:t>Checklist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62399"/>
            <a:ext cx="2686050" cy="1794281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http://1.bp.blogspot.com/-ZBDNay5gMCE/TZJfh-bhXLI/AAAAAAAAACM/SM0ppre28C8/s1600/checklis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45090"/>
            <a:ext cx="2743200" cy="26289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Checklist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Checklist-based testing involves using checklists by </a:t>
            </a:r>
            <a:r>
              <a:rPr lang="en-US" dirty="0"/>
              <a:t>testers to guide their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checklist</a:t>
            </a:r>
            <a:r>
              <a:rPr lang="en-US" dirty="0" smtClean="0"/>
              <a:t> is basically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high-level list </a:t>
            </a:r>
            <a:r>
              <a:rPr lang="en-US" dirty="0" smtClean="0"/>
              <a:t>(guide or a reminder list) of</a:t>
            </a:r>
          </a:p>
          <a:p>
            <a:pPr lvl="2"/>
            <a:r>
              <a:rPr lang="en-US" dirty="0" smtClean="0"/>
              <a:t>Issues to be tested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tems to be checked</a:t>
            </a:r>
          </a:p>
          <a:p>
            <a:pPr lvl="2"/>
            <a:r>
              <a:rPr lang="en-US" dirty="0" smtClean="0"/>
              <a:t>Lists of rules</a:t>
            </a:r>
          </a:p>
          <a:p>
            <a:pPr lvl="2"/>
            <a:r>
              <a:rPr lang="en-US" dirty="0" smtClean="0"/>
              <a:t>Particular criteria</a:t>
            </a:r>
          </a:p>
          <a:p>
            <a:pPr lvl="2"/>
            <a:r>
              <a:rPr lang="en-US" dirty="0" smtClean="0"/>
              <a:t>Data conditions to be verified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Checklist Testing</a:t>
            </a:r>
            <a:r>
              <a:rPr lang="en-US" dirty="0" smtClean="0"/>
              <a:t>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Checklists 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developed over time </a:t>
            </a:r>
            <a:r>
              <a:rPr lang="en-US" dirty="0" smtClean="0"/>
              <a:t>on the base of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experience </a:t>
            </a:r>
            <a:r>
              <a:rPr lang="en-US" dirty="0" smtClean="0"/>
              <a:t>of the </a:t>
            </a:r>
            <a:r>
              <a:rPr lang="en-US" dirty="0"/>
              <a:t>tester </a:t>
            </a:r>
            <a:endParaRPr lang="en-US" dirty="0" smtClean="0"/>
          </a:p>
          <a:p>
            <a:pPr lvl="1"/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Important functional areas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revious trouble-areas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4578" name="Picture 2" descr="http://www.mlmclassroom.org/img/checklist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10000"/>
            <a:ext cx="2178591" cy="245745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Checklist Testing in Methodical Testing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The list should not be a </a:t>
            </a:r>
            <a:r>
              <a:rPr lang="en-US" dirty="0"/>
              <a:t>static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Generated</a:t>
            </a:r>
            <a:r>
              <a:rPr lang="en-US" dirty="0" smtClean="0"/>
              <a:t> </a:t>
            </a:r>
            <a:r>
              <a:rPr lang="en-US" dirty="0"/>
              <a:t>at the beginning of the </a:t>
            </a:r>
            <a:r>
              <a:rPr lang="en-US" dirty="0" smtClean="0"/>
              <a:t>project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eriodically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refreshed</a:t>
            </a:r>
            <a:r>
              <a:rPr lang="en-US" dirty="0" smtClean="0"/>
              <a:t> </a:t>
            </a:r>
            <a:r>
              <a:rPr lang="en-US" dirty="0"/>
              <a:t>during the </a:t>
            </a:r>
            <a:r>
              <a:rPr lang="en-US" dirty="0" smtClean="0"/>
              <a:t>project through </a:t>
            </a:r>
            <a:r>
              <a:rPr lang="en-US" dirty="0"/>
              <a:t>some sort of analysis, such as quality risk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3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Exemplary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checklist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 of a system </a:t>
            </a:r>
            <a:r>
              <a:rPr lang="en-US" dirty="0" smtClean="0"/>
              <a:t>could be: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Accessibility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 smtClean="0"/>
              <a:t> Site </a:t>
            </a:r>
            <a:r>
              <a:rPr lang="en-US" dirty="0"/>
              <a:t>l</a:t>
            </a:r>
            <a:r>
              <a:rPr lang="en-US" dirty="0" smtClean="0"/>
              <a:t>oad-time </a:t>
            </a:r>
            <a:r>
              <a:rPr lang="en-US" dirty="0"/>
              <a:t>i</a:t>
            </a:r>
            <a:r>
              <a:rPr lang="en-US" dirty="0" smtClean="0"/>
              <a:t>s reasonable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Font size/spacing is easy </a:t>
            </a:r>
            <a:r>
              <a:rPr lang="en-US" dirty="0"/>
              <a:t>to </a:t>
            </a:r>
            <a:r>
              <a:rPr lang="en-US" dirty="0" smtClean="0"/>
              <a:t>read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"/>
            </a:pPr>
            <a:r>
              <a:rPr lang="en-US" dirty="0" smtClean="0"/>
              <a:t> Adequate text-to-background contrast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Layout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 smtClean="0"/>
              <a:t> Important </a:t>
            </a:r>
            <a:r>
              <a:rPr lang="en-US" dirty="0"/>
              <a:t>content is displayed </a:t>
            </a:r>
            <a:r>
              <a:rPr lang="en-US" dirty="0" smtClean="0"/>
              <a:t>first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Related </a:t>
            </a:r>
            <a:r>
              <a:rPr lang="en-US" dirty="0"/>
              <a:t>information is grouped together clearly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Exemplary Checklist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checklist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usability of a system </a:t>
            </a:r>
            <a:r>
              <a:rPr lang="en-US" dirty="0" smtClean="0"/>
              <a:t>could be: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Navigation</a:t>
            </a:r>
            <a:endParaRPr lang="en-US" dirty="0"/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"/>
            </a:pPr>
            <a:r>
              <a:rPr lang="en-US" dirty="0" smtClean="0"/>
              <a:t> Navigation </a:t>
            </a:r>
            <a:r>
              <a:rPr lang="en-US" dirty="0"/>
              <a:t>is constant on every </a:t>
            </a:r>
            <a:r>
              <a:rPr lang="en-US" dirty="0" smtClean="0"/>
              <a:t>page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"/>
            </a:pPr>
            <a:r>
              <a:rPr lang="en-US" dirty="0"/>
              <a:t> </a:t>
            </a:r>
            <a:r>
              <a:rPr lang="en-US" dirty="0" smtClean="0"/>
              <a:t>Links </a:t>
            </a:r>
            <a:r>
              <a:rPr lang="en-US" dirty="0"/>
              <a:t>are consistent &amp; easy to identify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Q"/>
            </a:pPr>
            <a:r>
              <a:rPr lang="en-US" dirty="0" smtClean="0"/>
              <a:t> Site </a:t>
            </a:r>
            <a:r>
              <a:rPr lang="en-US" dirty="0"/>
              <a:t>search is easy to </a:t>
            </a:r>
            <a:r>
              <a:rPr lang="en-US" dirty="0" smtClean="0"/>
              <a:t>access</a:t>
            </a:r>
          </a:p>
          <a:p>
            <a:pPr lvl="2">
              <a:lnSpc>
                <a:spcPct val="100000"/>
              </a:lnSpc>
              <a:buFont typeface="Wingdings 2" panose="05020102010507070707" pitchFamily="18" charset="2"/>
              <a:buChar char="R"/>
            </a:pPr>
            <a:r>
              <a:rPr lang="en-US" dirty="0"/>
              <a:t> </a:t>
            </a:r>
            <a:r>
              <a:rPr lang="en-US" dirty="0" smtClean="0"/>
              <a:t>Important links aren’t placed in moving features</a:t>
            </a: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7" y="4995661"/>
            <a:ext cx="2312894" cy="132979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71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Advantages of Checklist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Checklists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reused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aving time and energy</a:t>
            </a:r>
          </a:p>
          <a:p>
            <a:r>
              <a:rPr lang="en-US" dirty="0"/>
              <a:t>H</a:t>
            </a:r>
            <a:r>
              <a:rPr lang="en-US" dirty="0" smtClean="0"/>
              <a:t>elp in deciding where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concentrate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efforts</a:t>
            </a:r>
          </a:p>
          <a:p>
            <a:r>
              <a:rPr lang="en-US" dirty="0" smtClean="0"/>
              <a:t>Valuable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time-pressure</a:t>
            </a:r>
            <a:r>
              <a:rPr lang="en-US" dirty="0" smtClean="0"/>
              <a:t> circumstances</a:t>
            </a:r>
          </a:p>
          <a:p>
            <a:pPr lvl="1"/>
            <a:r>
              <a:rPr lang="en-US" dirty="0" smtClean="0"/>
              <a:t>Prevents forgetting important issues</a:t>
            </a:r>
          </a:p>
          <a:p>
            <a:r>
              <a:rPr lang="en-US" dirty="0" smtClean="0"/>
              <a:t>Offers a good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structured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</a:t>
            </a:r>
            <a:r>
              <a:rPr lang="en-US" dirty="0" smtClean="0"/>
              <a:t> for testing</a:t>
            </a:r>
          </a:p>
          <a:p>
            <a:r>
              <a:rPr lang="en-US" dirty="0" smtClean="0"/>
              <a:t>Helps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spreading valuable ideas </a:t>
            </a:r>
            <a:r>
              <a:rPr lang="en-US" dirty="0" smtClean="0"/>
              <a:t>for testing among testers and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4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Defect </a:t>
            </a:r>
            <a:r>
              <a:rPr lang="en-US" dirty="0" smtClean="0"/>
              <a:t>Taxonomies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Checklist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Error </a:t>
            </a:r>
            <a:r>
              <a:rPr lang="en-US" dirty="0"/>
              <a:t>Guessing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Exploratory </a:t>
            </a:r>
            <a:r>
              <a:rPr lang="en-US" dirty="0"/>
              <a:t>Testing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30" y="2743200"/>
            <a:ext cx="2181225" cy="13620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tailored</a:t>
            </a:r>
            <a:r>
              <a:rPr lang="en-US" dirty="0" smtClean="0"/>
              <a:t> according to the specific situation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checklists as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aid</a:t>
            </a:r>
            <a:r>
              <a:rPr lang="en-US" dirty="0" smtClean="0"/>
              <a:t>, not as mandatory rule</a:t>
            </a:r>
          </a:p>
          <a:p>
            <a:endParaRPr lang="en-US" dirty="0" smtClean="0"/>
          </a:p>
          <a:p>
            <a:r>
              <a:rPr lang="en-US" dirty="0" smtClean="0"/>
              <a:t>Standards for checklists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flexible</a:t>
            </a:r>
          </a:p>
          <a:p>
            <a:pPr lvl="1"/>
            <a:r>
              <a:rPr lang="en-US" dirty="0" smtClean="0"/>
              <a:t>Evolving according to the new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Techniques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3200400" y="1219200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esting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66800" y="2405981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</a:t>
              </a: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5334000" y="2391467"/>
            <a:ext cx="1524000" cy="656533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</a:t>
              </a: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268913" y="3496162"/>
            <a:ext cx="1382302" cy="618638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Review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1956339" y="3477496"/>
            <a:ext cx="1396461" cy="637304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36" name="Rounded Rectangle 3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Static Analysis</a:t>
              </a:r>
            </a:p>
          </p:txBody>
        </p:sp>
      </p:grpSp>
      <p:cxnSp>
        <p:nvCxnSpPr>
          <p:cNvPr id="40" name="Elbow Connector 39"/>
          <p:cNvCxnSpPr>
            <a:stCxn id="28" idx="2"/>
            <a:endCxn id="33" idx="0"/>
          </p:cNvCxnSpPr>
          <p:nvPr/>
        </p:nvCxnSpPr>
        <p:spPr>
          <a:xfrm rot="5400000">
            <a:off x="1167994" y="2835355"/>
            <a:ext cx="452877" cy="86873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37" idx="0"/>
          </p:cNvCxnSpPr>
          <p:nvPr/>
        </p:nvCxnSpPr>
        <p:spPr>
          <a:xfrm rot="16200000" flipH="1">
            <a:off x="2024861" y="2866453"/>
            <a:ext cx="433648" cy="82577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2"/>
            <a:endCxn id="30" idx="0"/>
          </p:cNvCxnSpPr>
          <p:nvPr/>
        </p:nvCxnSpPr>
        <p:spPr>
          <a:xfrm rot="16200000" flipH="1">
            <a:off x="4761719" y="1057185"/>
            <a:ext cx="534963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7" idx="2"/>
            <a:endCxn id="27" idx="0"/>
          </p:cNvCxnSpPr>
          <p:nvPr/>
        </p:nvCxnSpPr>
        <p:spPr>
          <a:xfrm rot="5400000">
            <a:off x="2620862" y="1064442"/>
            <a:ext cx="549477" cy="2133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54"/>
          <p:cNvGrpSpPr/>
          <p:nvPr/>
        </p:nvGrpSpPr>
        <p:grpSpPr>
          <a:xfrm>
            <a:off x="2106327" y="4820454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6" name="Rounded Rectangle 55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Black-box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2" name="Group 57"/>
          <p:cNvGrpSpPr/>
          <p:nvPr/>
        </p:nvGrpSpPr>
        <p:grpSpPr>
          <a:xfrm>
            <a:off x="3575675" y="4829787"/>
            <a:ext cx="1205185" cy="618639"/>
            <a:chOff x="1270534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1270534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White-box</a:t>
              </a: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4908076" y="4819242"/>
            <a:ext cx="1435312" cy="618639"/>
            <a:chOff x="1205126" y="1304859"/>
            <a:chExt cx="2042315" cy="676342"/>
          </a:xfrm>
          <a:scene3d>
            <a:camera prst="orthographicFront"/>
            <a:lightRig rig="threePt" dir="t"/>
          </a:scene3d>
        </p:grpSpPr>
        <p:sp>
          <p:nvSpPr>
            <p:cNvPr id="62" name="Rounded Rectangle 61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Rounded Rectangle 4"/>
            <p:cNvSpPr/>
            <p:nvPr/>
          </p:nvSpPr>
          <p:spPr>
            <a:xfrm>
              <a:off x="1205126" y="1332930"/>
              <a:ext cx="2042315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Experience-based</a:t>
              </a:r>
            </a:p>
          </p:txBody>
        </p:sp>
      </p:grpSp>
      <p:cxnSp>
        <p:nvCxnSpPr>
          <p:cNvPr id="64" name="Elbow Connector 63"/>
          <p:cNvCxnSpPr>
            <a:endCxn id="57" idx="0"/>
          </p:cNvCxnSpPr>
          <p:nvPr/>
        </p:nvCxnSpPr>
        <p:spPr>
          <a:xfrm rot="10800000" flipV="1">
            <a:off x="2708921" y="4219635"/>
            <a:ext cx="3480283" cy="618937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60" idx="0"/>
          </p:cNvCxnSpPr>
          <p:nvPr/>
        </p:nvCxnSpPr>
        <p:spPr>
          <a:xfrm rot="10800000" flipV="1">
            <a:off x="4178269" y="4219636"/>
            <a:ext cx="1917733" cy="628270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5400000">
            <a:off x="4989919" y="3705604"/>
            <a:ext cx="1756726" cy="455436"/>
          </a:xfrm>
          <a:prstGeom prst="bentConnector3">
            <a:avLst>
              <a:gd name="adj1" fmla="val 66347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endCxn id="76" idx="0"/>
          </p:cNvCxnSpPr>
          <p:nvPr/>
        </p:nvCxnSpPr>
        <p:spPr>
          <a:xfrm>
            <a:off x="4877848" y="4219634"/>
            <a:ext cx="2140605" cy="600274"/>
          </a:xfrm>
          <a:prstGeom prst="bentConnector2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3"/>
          <p:cNvGrpSpPr/>
          <p:nvPr/>
        </p:nvGrpSpPr>
        <p:grpSpPr>
          <a:xfrm>
            <a:off x="6415860" y="4801789"/>
            <a:ext cx="1205185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75" name="Rounded Rectangle 74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Defect-based</a:t>
              </a:r>
            </a:p>
          </p:txBody>
        </p:sp>
      </p:grpSp>
      <p:grpSp>
        <p:nvGrpSpPr>
          <p:cNvPr id="15" name="Group 81"/>
          <p:cNvGrpSpPr/>
          <p:nvPr/>
        </p:nvGrpSpPr>
        <p:grpSpPr>
          <a:xfrm>
            <a:off x="7815384" y="4811668"/>
            <a:ext cx="1205185" cy="618639"/>
            <a:chOff x="1564549" y="2988051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83" name="Rounded Rectangle 82"/>
            <p:cNvSpPr/>
            <p:nvPr/>
          </p:nvSpPr>
          <p:spPr>
            <a:xfrm>
              <a:off x="1564549" y="2988051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Rounded Rectangle 4"/>
            <p:cNvSpPr/>
            <p:nvPr/>
          </p:nvSpPr>
          <p:spPr>
            <a:xfrm>
              <a:off x="1584359" y="3007860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Dynamic analysis</a:t>
              </a:r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1158060" y="5963748"/>
            <a:ext cx="1474661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0" name="Rounded Rectangle 89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7" name="Group 91"/>
          <p:cNvGrpSpPr/>
          <p:nvPr/>
        </p:nvGrpSpPr>
        <p:grpSpPr>
          <a:xfrm>
            <a:off x="2820445" y="5963748"/>
            <a:ext cx="1447800" cy="618639"/>
            <a:chOff x="1270535" y="1304859"/>
            <a:chExt cx="1953704" cy="676342"/>
          </a:xfrm>
          <a:scene3d>
            <a:camera prst="orthographicFront"/>
            <a:lightRig rig="threePt" dir="t"/>
          </a:scene3d>
        </p:grpSpPr>
        <p:sp>
          <p:nvSpPr>
            <p:cNvPr id="93" name="Rounded Rectangle 92"/>
            <p:cNvSpPr/>
            <p:nvPr/>
          </p:nvSpPr>
          <p:spPr>
            <a:xfrm>
              <a:off x="1270535" y="1304859"/>
              <a:ext cx="1953704" cy="676342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Rounded Rectangle 4"/>
            <p:cNvSpPr/>
            <p:nvPr/>
          </p:nvSpPr>
          <p:spPr>
            <a:xfrm>
              <a:off x="1290344" y="1324668"/>
              <a:ext cx="1914086" cy="6367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Non-functional</a:t>
              </a:r>
              <a:endParaRPr lang="en-US" sz="1800" b="1" kern="1200" dirty="0" smtClean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cxnSp>
        <p:nvCxnSpPr>
          <p:cNvPr id="95" name="Elbow Connector 94"/>
          <p:cNvCxnSpPr>
            <a:stCxn id="57" idx="2"/>
            <a:endCxn id="93" idx="0"/>
          </p:cNvCxnSpPr>
          <p:nvPr/>
        </p:nvCxnSpPr>
        <p:spPr>
          <a:xfrm rot="16200000" flipH="1">
            <a:off x="2855245" y="5274648"/>
            <a:ext cx="542774" cy="8354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57" idx="2"/>
            <a:endCxn id="90" idx="0"/>
          </p:cNvCxnSpPr>
          <p:nvPr/>
        </p:nvCxnSpPr>
        <p:spPr>
          <a:xfrm rot="5400000">
            <a:off x="2030769" y="5285597"/>
            <a:ext cx="542774" cy="81352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6096000" y="4218426"/>
            <a:ext cx="2379911" cy="600816"/>
          </a:xfrm>
          <a:prstGeom prst="bentConnector3">
            <a:avLst>
              <a:gd name="adj1" fmla="val 99853"/>
            </a:avLst>
          </a:prstGeom>
          <a:ln w="254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Experience-based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are based </a:t>
            </a:r>
            <a:r>
              <a:rPr lang="en-US" dirty="0"/>
              <a:t>on </a:t>
            </a:r>
            <a:r>
              <a:rPr lang="en-US" dirty="0" smtClean="0"/>
              <a:t>people's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intuition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similar applications </a:t>
            </a:r>
            <a:r>
              <a:rPr lang="en-US" dirty="0"/>
              <a:t>or </a:t>
            </a:r>
            <a:r>
              <a:rPr lang="en-US" dirty="0" smtClean="0"/>
              <a:t>technologies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</a:t>
            </a:r>
            <a:r>
              <a:rPr lang="en-US" dirty="0" smtClean="0"/>
              <a:t>nowledge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users</a:t>
            </a:r>
            <a:r>
              <a:rPr lang="en-US" dirty="0" smtClean="0"/>
              <a:t> and other stakeholders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Knowledge </a:t>
            </a:r>
            <a:r>
              <a:rPr lang="en-US" dirty="0" smtClean="0"/>
              <a:t>about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</a:t>
            </a:r>
            <a:r>
              <a:rPr lang="en-US" dirty="0" smtClean="0"/>
              <a:t>, its usage and its environment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Knowledge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 defects </a:t>
            </a:r>
            <a:r>
              <a:rPr lang="en-US" dirty="0"/>
              <a:t>and their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Error </a:t>
            </a:r>
            <a:r>
              <a:rPr lang="en-US" dirty="0" smtClean="0"/>
              <a:t>Guessing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28365"/>
            <a:ext cx="1981200" cy="297721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778623" y="2985247"/>
            <a:ext cx="1586753" cy="2348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863788" y="3021105"/>
            <a:ext cx="1241611" cy="23128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5876364" y="2438400"/>
            <a:ext cx="3169023" cy="919401"/>
          </a:xfrm>
          <a:prstGeom prst="wedgeRoundRectCallout">
            <a:avLst>
              <a:gd name="adj1" fmla="val -62696"/>
              <a:gd name="adj2" fmla="val 5681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Good Testers DO NOT Guess!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Error Guessing?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410200"/>
          </a:xfrm>
        </p:spPr>
        <p:txBody>
          <a:bodyPr/>
          <a:lstStyle/>
          <a:p>
            <a:r>
              <a:rPr lang="en-US" sz="3000" dirty="0" smtClean="0"/>
              <a:t>They </a:t>
            </a:r>
            <a:r>
              <a:rPr lang="en-US" sz="3000" dirty="0"/>
              <a:t>build hypothesis where a bug might exist based </a:t>
            </a:r>
            <a:r>
              <a:rPr lang="en-US" sz="3000" dirty="0" smtClean="0"/>
              <a:t>on</a:t>
            </a:r>
            <a:endParaRPr lang="en-US" sz="3000" dirty="0"/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Previous experience</a:t>
            </a:r>
          </a:p>
          <a:p>
            <a:pPr lvl="2"/>
            <a:r>
              <a:rPr lang="en-US" sz="2600" dirty="0"/>
              <a:t>Early</a:t>
            </a:r>
            <a:r>
              <a:rPr lang="en-US" sz="2600" dirty="0">
                <a:solidFill>
                  <a:srgbClr val="EBFFD2"/>
                </a:solidFill>
              </a:rPr>
              <a:t> </a:t>
            </a:r>
            <a:r>
              <a:rPr lang="en-US" sz="2600" dirty="0"/>
              <a:t>cycles</a:t>
            </a:r>
          </a:p>
          <a:p>
            <a:pPr lvl="2"/>
            <a:r>
              <a:rPr lang="en-US" sz="2600" dirty="0"/>
              <a:t>Similar systems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Understanding of the system under test</a:t>
            </a:r>
          </a:p>
          <a:p>
            <a:pPr lvl="2"/>
            <a:r>
              <a:rPr lang="en-US" sz="2600" dirty="0"/>
              <a:t>Design method</a:t>
            </a:r>
          </a:p>
          <a:p>
            <a:pPr lvl="2"/>
            <a:r>
              <a:rPr lang="en-US" sz="2600" dirty="0"/>
              <a:t>Implementation technology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of typical implementation errors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“guessing”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“guessing” is not in itself a technique, but rather a skill that can and should be applied to all of the other testing techniques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31459" y="3263153"/>
            <a:ext cx="494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Because it can make our testing more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729" y="3322786"/>
            <a:ext cx="1205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008129"/>
            <a:ext cx="14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WHY?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953" y="4698868"/>
            <a:ext cx="1461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WHY?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2" y="5389607"/>
            <a:ext cx="2436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 WHY? WHY?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1459" y="3891018"/>
            <a:ext cx="576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produce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fewer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that could catch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of the bugs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1459" y="4762367"/>
            <a:ext cx="41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bring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value </a:t>
            </a:r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to the project!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1459" y="53567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bg-BG"/>
            </a:defPPr>
            <a:lvl1pPr>
              <a:defRPr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Because it makes you feel smart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78" y="5355234"/>
            <a:ext cx="1439148" cy="95943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3628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Error Guessing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</a:t>
            </a:r>
            <a:r>
              <a:rPr lang="en-US" dirty="0"/>
              <a:t>the testing activity on areas that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been handled </a:t>
            </a:r>
            <a:r>
              <a:rPr lang="en-US" dirty="0"/>
              <a:t>by the other more formal </a:t>
            </a:r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E.g., </a:t>
            </a:r>
            <a:r>
              <a:rPr lang="en-US" dirty="0"/>
              <a:t>equivalence partitioning and boundary value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Intended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compensate</a:t>
            </a:r>
            <a:r>
              <a:rPr lang="en-US" dirty="0"/>
              <a:t> for the inherent </a:t>
            </a:r>
            <a:r>
              <a:rPr lang="en-US" dirty="0" smtClean="0"/>
              <a:t>incompleteness of other techniques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Complement</a:t>
            </a:r>
            <a:r>
              <a:rPr lang="en-US" dirty="0"/>
              <a:t> equivalence partitioning and boundary value </a:t>
            </a:r>
            <a:r>
              <a:rPr lang="en-US" dirty="0" smtClean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36" y="2294966"/>
            <a:ext cx="8135470" cy="1801906"/>
          </a:xfrm>
        </p:spPr>
        <p:txBody>
          <a:bodyPr/>
          <a:lstStyle/>
          <a:p>
            <a:pPr marL="0" indent="0" algn="ctr">
              <a:buNone/>
            </a:pPr>
            <a:r>
              <a:rPr lang="en-US" sz="5000" dirty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How to Improve Your Error Guessing Techniques?</a:t>
            </a:r>
          </a:p>
        </p:txBody>
      </p:sp>
    </p:spTree>
    <p:extLst>
      <p:ext uri="{BB962C8B-B14F-4D97-AF65-F5344CB8AC3E}">
        <p14:creationId xmlns:p14="http://schemas.microsoft.com/office/powerpoint/2010/main" val="20235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582270" y="1407458"/>
            <a:ext cx="5661213" cy="690282"/>
          </a:xfrm>
        </p:spPr>
        <p:txBody>
          <a:bodyPr/>
          <a:lstStyle/>
          <a:p>
            <a:pPr marL="0" indent="0">
              <a:buNone/>
            </a:pPr>
            <a:r>
              <a:rPr lang="en-US" sz="5000" dirty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Spend more time…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63" y="2715140"/>
            <a:ext cx="3791789" cy="2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Improve your technical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/>
              <a:t>Talk with Developers</a:t>
            </a:r>
          </a:p>
          <a:p>
            <a:r>
              <a:rPr lang="en-US" dirty="0" smtClean="0"/>
              <a:t>Learn how </a:t>
            </a:r>
            <a:r>
              <a:rPr lang="en-US" dirty="0"/>
              <a:t>things are </a:t>
            </a:r>
            <a:r>
              <a:rPr lang="en-US" dirty="0" smtClean="0"/>
              <a:t>implemented</a:t>
            </a:r>
          </a:p>
          <a:p>
            <a:r>
              <a:rPr lang="en-US" dirty="0" smtClean="0"/>
              <a:t>Understand software architectures and design patterns</a:t>
            </a:r>
          </a:p>
          <a:p>
            <a:r>
              <a:rPr lang="en-US" dirty="0" smtClean="0"/>
              <a:t>Dive into the code</a:t>
            </a:r>
          </a:p>
          <a:p>
            <a:r>
              <a:rPr lang="en-US" dirty="0" smtClean="0"/>
              <a:t>Learn to code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685800"/>
          </a:xfrm>
        </p:spPr>
        <p:txBody>
          <a:bodyPr/>
          <a:lstStyle/>
          <a:p>
            <a:r>
              <a:rPr lang="en-US" dirty="0"/>
              <a:t>Defect Taxonomies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31280"/>
            <a:ext cx="7924800" cy="569120"/>
          </a:xfrm>
        </p:spPr>
        <p:txBody>
          <a:bodyPr/>
          <a:lstStyle/>
          <a:p>
            <a:r>
              <a:rPr lang="en-US" dirty="0" smtClean="0"/>
              <a:t>Using Predefined Lists of Defects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70960"/>
            <a:ext cx="3505200" cy="195853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70959"/>
            <a:ext cx="2216232" cy="195853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9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Look for errors not only in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Errors also can exist in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equirements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esting itself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8000"/>
            <a:ext cx="2854712" cy="27432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Testers who are effective at error guessing use a range of experience and knowledge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Knowledge about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 application</a:t>
            </a:r>
          </a:p>
          <a:p>
            <a:pPr lvl="2"/>
            <a:r>
              <a:rPr lang="en-US" dirty="0" smtClean="0"/>
              <a:t>E.g., used design method </a:t>
            </a:r>
            <a:r>
              <a:rPr lang="en-US" dirty="0"/>
              <a:t>or implementation technology</a:t>
            </a:r>
          </a:p>
          <a:p>
            <a:pPr lvl="1"/>
            <a:r>
              <a:rPr lang="en-US" dirty="0"/>
              <a:t>Knowledge of the results of any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earlier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phases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articularly </a:t>
            </a:r>
            <a:r>
              <a:rPr lang="en-US" dirty="0"/>
              <a:t>important in Regression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Required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Testers who are effective at error guessing use a range of experience and knowledge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Experience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similar or related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systems</a:t>
            </a:r>
          </a:p>
          <a:p>
            <a:pPr lvl="2"/>
            <a:r>
              <a:rPr lang="en-US" dirty="0" smtClean="0"/>
              <a:t>Knowing </a:t>
            </a:r>
            <a:r>
              <a:rPr lang="en-US" dirty="0"/>
              <a:t>where defects have arisen previously in those </a:t>
            </a:r>
            <a:r>
              <a:rPr lang="en-US" dirty="0" smtClean="0"/>
              <a:t>systems</a:t>
            </a:r>
          </a:p>
          <a:p>
            <a:pPr lvl="1"/>
            <a:r>
              <a:rPr lang="en-US" dirty="0"/>
              <a:t>Knowledge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typical implementation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errors</a:t>
            </a:r>
          </a:p>
          <a:p>
            <a:pPr lvl="2"/>
            <a:r>
              <a:rPr lang="en-US" dirty="0" smtClean="0"/>
              <a:t>E.g., division </a:t>
            </a:r>
            <a:r>
              <a:rPr lang="en-US" dirty="0"/>
              <a:t>by zero </a:t>
            </a:r>
            <a:r>
              <a:rPr lang="en-US" dirty="0" smtClean="0"/>
              <a:t>errors</a:t>
            </a:r>
          </a:p>
          <a:p>
            <a:pPr lvl="1"/>
            <a:r>
              <a:rPr lang="en-US" dirty="0"/>
              <a:t>General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2029298" cy="1430655"/>
          </a:xfrm>
          <a:prstGeom prst="roundRect">
            <a:avLst>
              <a:gd name="adj" fmla="val 10009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7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Practical Definition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3600" dirty="0" smtClean="0"/>
              <a:t>Error </a:t>
            </a:r>
            <a:r>
              <a:rPr lang="en-US" sz="3600" dirty="0"/>
              <a:t>guessing involves asking </a:t>
            </a:r>
            <a:endParaRPr lang="en-US" sz="3600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"What if…"</a:t>
            </a:r>
            <a:endParaRPr lang="bg-BG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people with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  <a:r>
              <a:rPr lang="en-US" dirty="0"/>
              <a:t> will show different results</a:t>
            </a:r>
          </a:p>
          <a:p>
            <a:r>
              <a:rPr lang="en-US" dirty="0"/>
              <a:t>Different experiences with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parts of the software</a:t>
            </a:r>
            <a:r>
              <a:rPr lang="en-US" dirty="0"/>
              <a:t> will show different results</a:t>
            </a:r>
          </a:p>
          <a:p>
            <a:r>
              <a:rPr lang="en-US" dirty="0"/>
              <a:t>As tester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advances in the project </a:t>
            </a:r>
            <a:r>
              <a:rPr lang="en-US" dirty="0"/>
              <a:t>and learns more about the system, he/she may become better in Error </a:t>
            </a:r>
            <a:r>
              <a:rPr lang="en-US" dirty="0" smtClean="0"/>
              <a:t>Guessing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6800"/>
            <a:ext cx="2168464" cy="1447347"/>
          </a:xfrm>
          <a:prstGeom prst="roundRect">
            <a:avLst>
              <a:gd name="adj" fmla="val 10650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5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using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of Error Guessing</a:t>
            </a:r>
          </a:p>
          <a:p>
            <a:pPr lvl="1"/>
            <a:r>
              <a:rPr lang="en-US" dirty="0"/>
              <a:t>Highly successful testers are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</a:t>
            </a:r>
            <a:r>
              <a:rPr lang="en-US" dirty="0"/>
              <a:t> at quickly evaluating a program and running an attack that exposes defects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complement</a:t>
            </a:r>
            <a:r>
              <a:rPr lang="en-US" dirty="0"/>
              <a:t> other testing approaches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more a skill then a technique </a:t>
            </a:r>
            <a:r>
              <a:rPr lang="en-US" dirty="0"/>
              <a:t>that is well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worth cultivating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can make testing much more </a:t>
            </a:r>
            <a:r>
              <a:rPr lang="en-US" dirty="0" smtClean="0"/>
              <a:t>effective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685800"/>
          </a:xfrm>
        </p:spPr>
        <p:txBody>
          <a:bodyPr/>
          <a:lstStyle/>
          <a:p>
            <a:r>
              <a:rPr lang="en-US" dirty="0" smtClean="0"/>
              <a:t>Exploratory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Learn, Test and Execute Simultaneously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2060874" cy="25241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Exploratory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057400"/>
            <a:ext cx="716438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Simultaneous test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, test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execution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,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learning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.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34290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James Bach, 1995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54" y="4343400"/>
            <a:ext cx="3620293" cy="1847088"/>
          </a:xfrm>
          <a:prstGeom prst="roundRect">
            <a:avLst>
              <a:gd name="adj" fmla="val 12167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7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00100" algn="l"/>
              </a:tabLst>
            </a:pPr>
            <a:r>
              <a:rPr lang="en-US" sz="3800" dirty="0" smtClean="0"/>
              <a:t>What is Exploratory Testing?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685800"/>
          </a:xfrm>
        </p:spPr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807" y="2057400"/>
            <a:ext cx="716438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Simultaneous test design, test execution,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and 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learning, with an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emphasis on learning</a:t>
            </a:r>
            <a:r>
              <a:rPr lang="en-US" noProof="1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.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391102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Cem Kaner, 2005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724400"/>
            <a:ext cx="8686800" cy="1600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The term "</a:t>
            </a:r>
            <a:r>
              <a:rPr lang="en-US" dirty="0"/>
              <a:t>exploratory testing</a:t>
            </a:r>
            <a:r>
              <a:rPr lang="en-US" dirty="0" smtClean="0"/>
              <a:t>" </a:t>
            </a:r>
            <a:r>
              <a:rPr lang="en-US" dirty="0"/>
              <a:t>is coined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Cem Kaner </a:t>
            </a:r>
            <a:r>
              <a:rPr lang="en-US" dirty="0"/>
              <a:t>in his book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7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Exploratory Testing?(3)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Exploratory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905000"/>
            <a:ext cx="640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style 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 software testing that emphasizes the personal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freedom and responsibility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of the individual tester to continually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optimize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the quality of his/her work by treating test-related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test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test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and test result interpretation as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mutually supportive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activities that </a:t>
            </a:r>
            <a:r>
              <a:rPr lang="en-US" sz="28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in parallel </a:t>
            </a:r>
            <a:r>
              <a:rPr lang="en-US" sz="28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throughout the </a:t>
            </a:r>
            <a:r>
              <a:rPr lang="en-US" sz="28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project.</a:t>
            </a:r>
            <a:endParaRPr lang="bg-BG" sz="2800" noProof="1">
              <a:solidFill>
                <a:schemeClr val="tx2">
                  <a:lumMod val="40000"/>
                  <a:lumOff val="60000"/>
                </a:schemeClr>
              </a:solidFill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3428999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2007</a:t>
            </a:r>
            <a:endParaRPr lang="en-US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4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Classify Those Cars!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14400"/>
            <a:ext cx="8915400" cy="578729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592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 is Exploratory Testing? </a:t>
            </a:r>
            <a:r>
              <a:rPr lang="en-US" sz="3800" dirty="0" smtClean="0"/>
              <a:t>(4)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testing is an approach to software testing involving simultaneous exercising the three activities: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Learning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Test design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Test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3142211" cy="216962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6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as You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exploratory testing, the tester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controls the design of test cases as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performed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ather </a:t>
            </a:r>
            <a:r>
              <a:rPr lang="en-US" dirty="0"/>
              <a:t>than days, weeks, </a:t>
            </a:r>
            <a:r>
              <a:rPr lang="en-US" dirty="0" smtClean="0"/>
              <a:t>or </a:t>
            </a:r>
            <a:r>
              <a:rPr lang="en-US" dirty="0"/>
              <a:t>even months </a:t>
            </a:r>
            <a:r>
              <a:rPr lang="en-US" dirty="0" smtClean="0"/>
              <a:t>before</a:t>
            </a:r>
          </a:p>
          <a:p>
            <a:r>
              <a:rPr lang="en-US" dirty="0" smtClean="0"/>
              <a:t>Information </a:t>
            </a:r>
            <a:r>
              <a:rPr lang="en-US" dirty="0"/>
              <a:t>the tester gains from executing a set of tests then guides the </a:t>
            </a:r>
            <a:r>
              <a:rPr lang="en-US" dirty="0" smtClean="0"/>
              <a:t>tester </a:t>
            </a:r>
            <a:r>
              <a:rPr lang="en-US" dirty="0"/>
              <a:t>in designing and executing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next set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7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are doing 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testing techniques can be used in an exploratory way!</a:t>
            </a:r>
          </a:p>
          <a:p>
            <a:r>
              <a:rPr lang="en-US" dirty="0" smtClean="0"/>
              <a:t>All testing is exploratory in some way…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But a skilled exploratory testing is what we aim for!</a:t>
            </a:r>
          </a:p>
        </p:txBody>
      </p:sp>
    </p:spTree>
    <p:extLst>
      <p:ext uri="{BB962C8B-B14F-4D97-AF65-F5344CB8AC3E}">
        <p14:creationId xmlns:p14="http://schemas.microsoft.com/office/powerpoint/2010/main" val="33987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are doing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long as the tester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thinking and learning </a:t>
            </a:r>
            <a:r>
              <a:rPr lang="en-US" dirty="0" smtClean="0"/>
              <a:t>while testing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next tests </a:t>
            </a:r>
            <a:r>
              <a:rPr lang="en-US" dirty="0" smtClean="0"/>
              <a:t>are influenced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</a:p>
          <a:p>
            <a:pPr lvl="1"/>
            <a:r>
              <a:rPr lang="en-US" dirty="0" smtClean="0"/>
              <a:t>Anytime </a:t>
            </a:r>
            <a:r>
              <a:rPr lang="en-US" dirty="0"/>
              <a:t>the next test we do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influenced by the result of the last test </a:t>
            </a:r>
            <a:r>
              <a:rPr lang="en-US" dirty="0"/>
              <a:t>we did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Exploratory Testing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testing is an approach to software testing involving simultaneous 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Learning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Test design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execution</a:t>
            </a:r>
          </a:p>
          <a:p>
            <a:pPr lvl="2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tester is in control of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now!</a:t>
            </a:r>
          </a:p>
          <a:p>
            <a:pPr lvl="2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Good testers doesn’t just ask pass or fail… but rather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“Is there a problem here?”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like playing chess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7" y="914400"/>
            <a:ext cx="7721600" cy="579120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1318" y="1084729"/>
            <a:ext cx="3334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The process of chess remain constant, it’s only the choices that change, and the skill of the players who choose the next move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7" y="1392860"/>
            <a:ext cx="8470669" cy="485221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6882" y="923365"/>
            <a:ext cx="8987118" cy="3890682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6882" y="923365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089467" y="5283542"/>
            <a:ext cx="3700182" cy="1464231"/>
          </a:xfrm>
          <a:prstGeom prst="wedgeRoundRectCallout">
            <a:avLst>
              <a:gd name="adj1" fmla="val -43460"/>
              <a:gd name="adj2" fmla="val 4340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Testing can be assisted by machines, but can’t be done by machines alone</a:t>
            </a:r>
            <a:endParaRPr lang="en-US" sz="20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28673" y="914400"/>
            <a:ext cx="3169023" cy="783193"/>
          </a:xfrm>
          <a:prstGeom prst="wedgeRoundRectCallout">
            <a:avLst>
              <a:gd name="adj1" fmla="val -44591"/>
              <a:gd name="adj2" fmla="val 4193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It is a conscious process</a:t>
            </a:r>
            <a:endParaRPr lang="en-US" sz="20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566593" y="123828"/>
            <a:ext cx="3169023" cy="1804749"/>
          </a:xfrm>
          <a:prstGeom prst="wedgeRoundRectCallout">
            <a:avLst>
              <a:gd name="adj1" fmla="val -44308"/>
              <a:gd name="adj2" fmla="val 468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Testing is all about exploration, discovery, investigation, and learning</a:t>
            </a:r>
            <a:endParaRPr lang="en-US" sz="20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Do We </a:t>
            </a:r>
            <a:r>
              <a:rPr lang="en-US" dirty="0"/>
              <a:t>U</a:t>
            </a:r>
            <a:r>
              <a:rPr lang="en-US" dirty="0" smtClean="0"/>
              <a:t>se ET?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 we use exploratory testing (ET)?</a:t>
            </a:r>
          </a:p>
          <a:p>
            <a:pPr lvl="1"/>
            <a:r>
              <a:rPr lang="en-US" dirty="0" smtClean="0"/>
              <a:t>Anytime the </a:t>
            </a:r>
            <a:r>
              <a:rPr lang="en-US" dirty="0"/>
              <a:t>next test we do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influenced by the result of the last test</a:t>
            </a:r>
            <a:r>
              <a:rPr lang="en-US" dirty="0"/>
              <a:t> we </a:t>
            </a:r>
            <a:r>
              <a:rPr lang="en-US" dirty="0" smtClean="0"/>
              <a:t>did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become more exploratory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 can't tell what tests should be run,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 </a:t>
            </a:r>
            <a:r>
              <a:rPr lang="en-US" dirty="0"/>
              <a:t>of the test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648200"/>
            <a:ext cx="2771002" cy="1752600"/>
          </a:xfrm>
          <a:prstGeom prst="roundRect">
            <a:avLst>
              <a:gd name="adj" fmla="val 11924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77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vs. Ad </a:t>
            </a:r>
            <a:r>
              <a:rPr lang="en-US" dirty="0"/>
              <a:t>h</a:t>
            </a:r>
            <a:r>
              <a:rPr lang="en-US" dirty="0" smtClean="0"/>
              <a:t>oc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testing is to be </a:t>
            </a:r>
            <a:r>
              <a:rPr lang="en-US" dirty="0" smtClean="0"/>
              <a:t>distinguished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 hoc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1"/>
            <a:r>
              <a:rPr lang="en-US" dirty="0" smtClean="0"/>
              <a:t>The term "ad </a:t>
            </a:r>
            <a:r>
              <a:rPr lang="en-US" dirty="0"/>
              <a:t>hoc </a:t>
            </a:r>
            <a:r>
              <a:rPr lang="en-US" dirty="0" smtClean="0"/>
              <a:t>testing" is often </a:t>
            </a:r>
            <a:r>
              <a:rPr lang="en-US" dirty="0"/>
              <a:t>associated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sloppy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careless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unfocused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random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unskilled</a:t>
            </a:r>
            <a:r>
              <a:rPr lang="en-US" dirty="0"/>
              <a:t>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28706"/>
            <a:ext cx="2286000" cy="192881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2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a Technique?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Exploratory testing is not a testing </a:t>
            </a:r>
            <a:r>
              <a:rPr lang="en-US" dirty="0" smtClean="0"/>
              <a:t>technique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It’s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way of thinking </a:t>
            </a:r>
            <a:r>
              <a:rPr lang="en-US" dirty="0"/>
              <a:t>about </a:t>
            </a:r>
            <a:r>
              <a:rPr lang="en-US" dirty="0" smtClean="0"/>
              <a:t>testing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apable testers have always been performing exploratory testing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Widely </a:t>
            </a:r>
            <a:r>
              <a:rPr lang="en-US" dirty="0"/>
              <a:t>misunderstood and foolishly disparaged</a:t>
            </a:r>
          </a:p>
          <a:p>
            <a:pPr>
              <a:lnSpc>
                <a:spcPct val="90000"/>
              </a:lnSpc>
            </a:pPr>
            <a:r>
              <a:rPr lang="en-US" dirty="0"/>
              <a:t>Any testing technique can be used in an exploratory </a:t>
            </a:r>
            <a:r>
              <a:rPr lang="en-US" dirty="0" smtClean="0"/>
              <a:t>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95800"/>
            <a:ext cx="2514600" cy="188595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7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8" y="1371600"/>
            <a:ext cx="8913962" cy="47244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7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Scripted Testing vs. Exploratory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 Script (</a:t>
            </a:r>
            <a:r>
              <a:rPr lang="en-US" sz="3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low level test case) </a:t>
            </a:r>
            <a:r>
              <a:rPr lang="en-US" sz="3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specifies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test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operations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expected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comparisons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the human or machine should </a:t>
            </a:r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make</a:t>
            </a:r>
          </a:p>
          <a:p>
            <a:pPr lvl="1"/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These comparison points are useful in general, but many times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fallible and incomplete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criteria for deciding whether the program </a:t>
            </a:r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behaves 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properly </a:t>
            </a:r>
            <a:endParaRPr lang="en-US" sz="26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Scripts </a:t>
            </a: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 a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investment</a:t>
            </a:r>
          </a:p>
          <a:p>
            <a:pPr lvl="2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to create</a:t>
            </a:r>
          </a:p>
          <a:p>
            <a:pPr lvl="2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even more to maintain and keep them up to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AutoShape 2" descr="http://www.openclipart.org/people/andresmp/SnarkHunter_Arrows_in_the_gol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Scripting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Careful</a:t>
            </a:r>
            <a:r>
              <a:rPr lang="en-US" sz="3000" dirty="0" smtClean="0"/>
              <a:t> thinking about the design of each test, optimizing it for its most important attributes</a:t>
            </a:r>
          </a:p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sz="3000" dirty="0" smtClean="0"/>
              <a:t> by other stakeholders</a:t>
            </a:r>
          </a:p>
          <a:p>
            <a:r>
              <a:rPr lang="en-US" sz="3000" dirty="0" smtClean="0"/>
              <a:t>Reusability </a:t>
            </a:r>
          </a:p>
          <a:p>
            <a:r>
              <a:rPr lang="en-US" sz="3000" dirty="0" smtClean="0"/>
              <a:t>Can be helpful for building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automation</a:t>
            </a:r>
            <a:r>
              <a:rPr lang="en-US" sz="3000" dirty="0" smtClean="0"/>
              <a:t> suite from another person</a:t>
            </a:r>
          </a:p>
          <a:p>
            <a:r>
              <a:rPr lang="en-US" sz="3000" dirty="0" smtClean="0"/>
              <a:t>Known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comprehensiveness</a:t>
            </a:r>
            <a:r>
              <a:rPr lang="en-US" sz="3000" dirty="0" smtClean="0"/>
              <a:t> of the set of tests</a:t>
            </a:r>
          </a:p>
          <a:p>
            <a:r>
              <a:rPr lang="en-US" sz="3000" dirty="0" smtClean="0"/>
              <a:t>If we consider the set sufficiently comprehensive, we can calculate as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metric</a:t>
            </a:r>
            <a:r>
              <a:rPr lang="en-US" sz="3000" dirty="0" smtClean="0"/>
              <a:t> the percentage completed of these tests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891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</a:t>
            </a:r>
            <a:r>
              <a:rPr lang="en-US" dirty="0"/>
              <a:t>Scripting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sequence in scripted testing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dirty="0" smtClean="0"/>
              <a:t> the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early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</a:t>
            </a:r>
            <a:r>
              <a:rPr lang="en-US" dirty="0" smtClean="0"/>
              <a:t> it many times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later</a:t>
            </a:r>
          </a:p>
          <a:p>
            <a:pPr lvl="1"/>
            <a:r>
              <a:rPr lang="en-US" dirty="0" smtClean="0"/>
              <a:t>Look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 </a:t>
            </a:r>
            <a:r>
              <a:rPr lang="en-US" dirty="0" smtClean="0"/>
              <a:t>each time</a:t>
            </a:r>
          </a:p>
          <a:p>
            <a:r>
              <a:rPr lang="en-US" dirty="0" smtClean="0"/>
              <a:t>The high-cognitive work in this sequence is done during test design, not during test execution</a:t>
            </a:r>
          </a:p>
          <a:p>
            <a:pPr lvl="1"/>
            <a:r>
              <a:rPr lang="en-US" dirty="0" smtClean="0"/>
              <a:t>We pay attention to some things and therefore we do not pay attention to others</a:t>
            </a:r>
          </a:p>
        </p:txBody>
      </p:sp>
    </p:spTree>
    <p:extLst>
      <p:ext uri="{BB962C8B-B14F-4D97-AF65-F5344CB8AC3E}">
        <p14:creationId xmlns:p14="http://schemas.microsoft.com/office/powerpoint/2010/main" val="3187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Scripted vs. Exploratory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48266"/>
              </p:ext>
            </p:extLst>
          </p:nvPr>
        </p:nvGraphicFramePr>
        <p:xfrm>
          <a:off x="381000" y="1676400"/>
          <a:ext cx="8382000" cy="4082416"/>
        </p:xfrm>
        <a:graphic>
          <a:graphicData uri="http://schemas.openxmlformats.org/drawingml/2006/table">
            <a:tbl>
              <a:tblPr/>
              <a:tblGrid>
                <a:gridCol w="4191000"/>
                <a:gridCol w="41910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6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Scripted Testing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6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Exploratory Testing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Directed from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elsewhere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Directed from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Determined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advance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Determined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the moment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confirmation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investigation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controlling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tests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about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improving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test design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predictability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adaptability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decidability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Emphasizes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making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having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conversation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playing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from a score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playing in a </a:t>
                      </a: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jam session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Concerns with 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Depends heavily on the testing skills and domain knowledge of the </a:t>
            </a:r>
            <a:r>
              <a:rPr lang="en-US" sz="2800" dirty="0" smtClean="0"/>
              <a:t>tester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Limited test </a:t>
            </a:r>
            <a:r>
              <a:rPr lang="en-US" sz="2800" dirty="0" smtClean="0"/>
              <a:t>reusability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Limited test </a:t>
            </a:r>
            <a:r>
              <a:rPr lang="en-US" sz="2800" dirty="0" smtClean="0"/>
              <a:t>reusability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Limited reproducibility of </a:t>
            </a:r>
            <a:r>
              <a:rPr lang="en-US" sz="2800" dirty="0" smtClean="0"/>
              <a:t>failures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Cannot be </a:t>
            </a:r>
            <a:r>
              <a:rPr lang="en-US" sz="2800" dirty="0" smtClean="0"/>
              <a:t>managed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800" dirty="0"/>
              <a:t>Low </a:t>
            </a:r>
            <a:r>
              <a:rPr lang="en-US" sz="2800" dirty="0" smtClean="0"/>
              <a:t>Accountability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372100" y="4114800"/>
            <a:ext cx="3169023" cy="783193"/>
          </a:xfrm>
          <a:prstGeom prst="wedgeRoundRectCallout">
            <a:avLst>
              <a:gd name="adj1" fmla="val -64729"/>
              <a:gd name="adj2" fmla="val 346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Most of them are myths!</a:t>
            </a:r>
          </a:p>
        </p:txBody>
      </p:sp>
    </p:spTree>
    <p:extLst>
      <p:ext uri="{BB962C8B-B14F-4D97-AF65-F5344CB8AC3E}">
        <p14:creationId xmlns:p14="http://schemas.microsoft.com/office/powerpoint/2010/main" val="37248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8356" y="1985683"/>
            <a:ext cx="805637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00000"/>
              </a:lnSpc>
              <a:buFontTx/>
              <a:buNone/>
              <a:tabLst>
                <a:tab pos="282575" algn="l"/>
                <a:tab pos="1379538" algn="l"/>
                <a:tab pos="1538288" algn="l"/>
                <a:tab pos="3832225" algn="l"/>
                <a:tab pos="5370513" algn="l"/>
                <a:tab pos="5661025" algn="l"/>
                <a:tab pos="6284913" algn="l"/>
                <a:tab pos="6575425" algn="l"/>
                <a:tab pos="6908800" algn="l"/>
              </a:tabLst>
            </a:pPr>
            <a:r>
              <a:rPr lang="en-US" sz="2800" noProof="1"/>
              <a:t>Software test method that aims to combine accountability and exploratory testing to provide rapid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discovery</a:t>
            </a:r>
            <a:r>
              <a:rPr lang="en-US" sz="2800" noProof="1"/>
              <a:t>, creative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on-the-fly test design</a:t>
            </a:r>
            <a:r>
              <a:rPr lang="en-US" sz="2800" noProof="1"/>
              <a:t>, management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</a:t>
            </a:r>
            <a:r>
              <a:rPr lang="en-US" sz="2800" noProof="1"/>
              <a:t> and metrics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4782747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Jonathan </a:t>
            </a:r>
            <a:r>
              <a:rPr lang="en-US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Bach, 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2000</a:t>
            </a:r>
            <a:endParaRPr lang="en-US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86800" cy="54102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800" dirty="0" smtClean="0"/>
              <a:t>Elements: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Charter</a:t>
            </a:r>
            <a:r>
              <a:rPr lang="en-US" sz="2600" dirty="0" smtClean="0"/>
              <a:t> – includes a clear mission statement and areas to be tested</a:t>
            </a:r>
            <a:endParaRPr lang="en-US" sz="2800" dirty="0" smtClean="0"/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Session</a:t>
            </a:r>
            <a:r>
              <a:rPr lang="en-US" sz="2800" dirty="0" smtClean="0"/>
              <a:t> - an uninterrupted period of time spent testing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Reviewable result </a:t>
            </a:r>
            <a:r>
              <a:rPr lang="en-US" sz="2800" dirty="0" smtClean="0"/>
              <a:t>- session sheet test report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Debrief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tabLst>
                <a:tab pos="282575" algn="l"/>
                <a:tab pos="2003425" algn="l"/>
              </a:tabLst>
            </a:pP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Understand the session report </a:t>
            </a:r>
          </a:p>
          <a:p>
            <a:pPr lvl="2">
              <a:tabLst>
                <a:tab pos="282575" algn="l"/>
                <a:tab pos="2003425" algn="l"/>
              </a:tabLst>
            </a:pP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Learning and coaching</a:t>
            </a:r>
          </a:p>
          <a:p>
            <a:pPr lvl="1">
              <a:tabLst>
                <a:tab pos="282575" algn="l"/>
                <a:tab pos="2003425" algn="l"/>
              </a:tabLst>
            </a:pPr>
            <a:endParaRPr lang="en-US" sz="2600" dirty="0">
              <a:effectLst/>
            </a:endParaRPr>
          </a:p>
          <a:p>
            <a:pPr>
              <a:tabLst>
                <a:tab pos="282575" algn="l"/>
                <a:tab pos="2003425" algn="l"/>
              </a:tabLs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8582"/>
            <a:ext cx="8686800" cy="5237018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CHARTER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000" dirty="0" smtClean="0"/>
              <a:t>Analyze </a:t>
            </a:r>
            <a:r>
              <a:rPr lang="en-US" sz="2000" dirty="0"/>
              <a:t>View menu functionality and report on areas of potential </a:t>
            </a:r>
            <a:r>
              <a:rPr lang="en-US" sz="2000" dirty="0" smtClean="0"/>
              <a:t>risk</a:t>
            </a:r>
          </a:p>
          <a:p>
            <a:pPr lvl="1">
              <a:tabLst>
                <a:tab pos="282575" algn="l"/>
                <a:tab pos="2003425" algn="l"/>
              </a:tabLst>
            </a:pPr>
            <a:endParaRPr lang="en-US" sz="2000" dirty="0" smtClean="0"/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AREAS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000" dirty="0"/>
              <a:t>OS | Windows 7Menu | </a:t>
            </a:r>
            <a:r>
              <a:rPr lang="en-US" sz="2000" dirty="0" smtClean="0"/>
              <a:t>View Strategy </a:t>
            </a:r>
            <a:r>
              <a:rPr lang="en-US" sz="2000" dirty="0"/>
              <a:t>| Function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000" dirty="0" smtClean="0"/>
              <a:t>Testing Start</a:t>
            </a:r>
            <a:r>
              <a:rPr lang="en-US" sz="2000" dirty="0"/>
              <a:t>: 08.07.2013 10:00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000" dirty="0"/>
              <a:t>End: 07.08.2013 11:00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2000" dirty="0"/>
              <a:t>Tester: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Session-Based Test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86800" cy="5410200"/>
          </a:xfrm>
        </p:spPr>
        <p:txBody>
          <a:bodyPr/>
          <a:lstStyle/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NOTES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I touched each of the menu items, below, but focused </a:t>
            </a:r>
            <a:r>
              <a:rPr lang="en-US" sz="1800" dirty="0" smtClean="0"/>
              <a:t>mostly on </a:t>
            </a:r>
            <a:r>
              <a:rPr lang="en-US" sz="1800" dirty="0"/>
              <a:t>zooming behavior with various combinations of </a:t>
            </a:r>
            <a:r>
              <a:rPr lang="en-US" sz="1800" dirty="0" smtClean="0"/>
              <a:t>map elements </a:t>
            </a:r>
            <a:r>
              <a:rPr lang="en-US" sz="1800" dirty="0"/>
              <a:t>displayed.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View: Welcome Screen, Navigator, Locator Map, Legend, Map </a:t>
            </a:r>
            <a:r>
              <a:rPr lang="en-US" sz="1800" dirty="0" smtClean="0"/>
              <a:t>Elements Highway </a:t>
            </a:r>
            <a:r>
              <a:rPr lang="en-US" sz="1800" dirty="0"/>
              <a:t>Levels, Zoom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 smtClean="0"/>
              <a:t>Levels Risks</a:t>
            </a:r>
            <a:r>
              <a:rPr lang="en-US" sz="1800" dirty="0"/>
              <a:t>:- Incorrect display of a map element.- Incorrect display due to </a:t>
            </a:r>
            <a:r>
              <a:rPr lang="en-US" sz="1800" dirty="0" smtClean="0"/>
              <a:t>interrupted</a:t>
            </a:r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#BUG 1321 Zooming in makes you put in the CD 2 when you get to </a:t>
            </a:r>
            <a:r>
              <a:rPr lang="en-US" sz="1800" dirty="0" err="1" smtClean="0"/>
              <a:t>acerta</a:t>
            </a:r>
            <a:r>
              <a:rPr lang="en-US" sz="1800" dirty="0" smtClean="0"/>
              <a:t> in </a:t>
            </a:r>
            <a:r>
              <a:rPr lang="en-US" sz="1800" dirty="0"/>
              <a:t>level of granularity (the street names level) --even if CD 2 is already in the drive.</a:t>
            </a:r>
          </a:p>
          <a:p>
            <a:pPr>
              <a:tabLst>
                <a:tab pos="282575" algn="l"/>
                <a:tab pos="2003425" algn="l"/>
              </a:tabLst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sz="2400" dirty="0" smtClean="0"/>
              <a:t> </a:t>
            </a:r>
          </a:p>
          <a:p>
            <a:pPr lvl="1">
              <a:tabLst>
                <a:tab pos="282575" algn="l"/>
                <a:tab pos="2003425" algn="l"/>
              </a:tabLst>
            </a:pPr>
            <a:r>
              <a:rPr lang="en-US" sz="1800" dirty="0"/>
              <a:t>How do I know what details should show up at what zoom levels?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5328"/>
            <a:ext cx="7086600" cy="838200"/>
          </a:xfrm>
        </p:spPr>
        <p:txBody>
          <a:bodyPr/>
          <a:lstStyle/>
          <a:p>
            <a:r>
              <a:rPr lang="en-US" dirty="0" smtClean="0"/>
              <a:t>Balancing Scripted Testing and Exploratory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91200"/>
          </a:xfrm>
        </p:spPr>
        <p:txBody>
          <a:bodyPr/>
          <a:lstStyle/>
          <a:p>
            <a:r>
              <a:rPr lang="en-US" dirty="0"/>
              <a:t>Testing usually falls in between the both sides:</a:t>
            </a:r>
          </a:p>
          <a:p>
            <a:pPr lvl="1"/>
            <a:r>
              <a:rPr lang="en-US" dirty="0" smtClean="0"/>
              <a:t>Depends on the context of the project</a:t>
            </a:r>
          </a:p>
          <a:p>
            <a:pPr marL="35718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47592" y="3248006"/>
            <a:ext cx="9220272" cy="3000394"/>
            <a:chOff x="247592" y="3248006"/>
            <a:chExt cx="9220272" cy="3000394"/>
          </a:xfrm>
          <a:effectLst>
            <a:glow rad="63500">
              <a:schemeClr val="tx1">
                <a:alpha val="40000"/>
              </a:schemeClr>
            </a:glow>
          </a:effectLst>
        </p:grpSpPr>
        <p:grpSp>
          <p:nvGrpSpPr>
            <p:cNvPr id="5" name="Group 4"/>
            <p:cNvGrpSpPr/>
            <p:nvPr/>
          </p:nvGrpSpPr>
          <p:grpSpPr>
            <a:xfrm>
              <a:off x="247592" y="3248006"/>
              <a:ext cx="8215370" cy="3000394"/>
              <a:chOff x="357158" y="1500174"/>
              <a:chExt cx="8215370" cy="3000394"/>
            </a:xfrm>
          </p:grpSpPr>
          <p:sp>
            <p:nvSpPr>
              <p:cNvPr id="6" name="Right Triangle 5"/>
              <p:cNvSpPr/>
              <p:nvPr/>
            </p:nvSpPr>
            <p:spPr>
              <a:xfrm>
                <a:off x="785786" y="3214686"/>
                <a:ext cx="7786742" cy="1285882"/>
              </a:xfrm>
              <a:prstGeom prst="rtTriangl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fi-FI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Triangle 6"/>
              <p:cNvSpPr/>
              <p:nvPr/>
            </p:nvSpPr>
            <p:spPr>
              <a:xfrm rot="10800000">
                <a:off x="785786" y="3071810"/>
                <a:ext cx="7786742" cy="1285882"/>
              </a:xfrm>
              <a:prstGeom prst="rtTriangl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fi-FI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158" y="1935296"/>
                <a:ext cx="10715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Pure scripted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43042" y="1714488"/>
                <a:ext cx="10715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Vague scripts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614766" y="1792420"/>
                <a:ext cx="20002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Fragment test cases (scenarios)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67366" y="2243072"/>
                <a:ext cx="2000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Charters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567502" y="1500174"/>
                <a:ext cx="2000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2000" b="1" dirty="0" smtClean="0">
                    <a:solidFill>
                      <a:schemeClr val="tx1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/>
                  </a:rPr>
                  <a:t>Roles</a:t>
                </a:r>
                <a:endParaRPr lang="fi-FI" sz="20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rot="5400000">
                <a:off x="4320011" y="2785661"/>
                <a:ext cx="57229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6144446" y="2856702"/>
                <a:ext cx="42862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>
                <a:off x="7072735" y="2642785"/>
                <a:ext cx="85805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8357420" y="2856702"/>
                <a:ext cx="42862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1856165" y="2785661"/>
                <a:ext cx="57229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642513" y="2857893"/>
                <a:ext cx="42942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7467600" y="3962400"/>
              <a:ext cx="2000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fi-FI" sz="2000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Freestyle</a:t>
              </a:r>
              <a:endParaRPr lang="fi-FI" sz="20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4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654" y="1143000"/>
            <a:ext cx="78855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color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to 33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34-80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81-120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Above 120 kW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Imaginary</a:t>
            </a:r>
          </a:p>
        </p:txBody>
      </p:sp>
    </p:spTree>
    <p:extLst>
      <p:ext uri="{BB962C8B-B14F-4D97-AF65-F5344CB8AC3E}">
        <p14:creationId xmlns:p14="http://schemas.microsoft.com/office/powerpoint/2010/main" val="14851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Testing Computer Software, 2nd </a:t>
            </a:r>
            <a:r>
              <a:rPr lang="en-US" sz="2800" dirty="0" smtClean="0">
                <a:hlinkClick r:id="rId2"/>
              </a:rPr>
              <a:t>Edition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Lessons Learned in Software Testing: A Context-Driven </a:t>
            </a:r>
            <a:r>
              <a:rPr lang="en-US" sz="2800" dirty="0" smtClean="0">
                <a:hlinkClick r:id="rId3"/>
              </a:rPr>
              <a:t>Approach</a:t>
            </a:r>
            <a:endParaRPr lang="en-US" sz="2800" b="0" dirty="0"/>
          </a:p>
          <a:p>
            <a:r>
              <a:rPr lang="en-US" sz="2800" dirty="0" smtClean="0">
                <a:hlinkClick r:id="rId4"/>
              </a:rPr>
              <a:t>A </a:t>
            </a:r>
            <a:r>
              <a:rPr lang="en-US" sz="2800" dirty="0">
                <a:hlinkClick r:id="rId4"/>
              </a:rPr>
              <a:t>Practitioner's Guide to Software Test </a:t>
            </a:r>
            <a:r>
              <a:rPr lang="en-US" sz="2800" dirty="0" smtClean="0">
                <a:hlinkClick r:id="rId4"/>
              </a:rPr>
              <a:t>Design</a:t>
            </a:r>
            <a:endParaRPr lang="en-US" sz="2800" b="0" dirty="0"/>
          </a:p>
          <a:p>
            <a:r>
              <a:rPr lang="en-US" sz="2800" dirty="0" smtClean="0">
                <a:hlinkClick r:id="rId5"/>
              </a:rPr>
              <a:t>http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www.satisfice.com/articles.shtml</a:t>
            </a:r>
            <a:endParaRPr lang="en-US" sz="2800" dirty="0" smtClean="0"/>
          </a:p>
          <a:p>
            <a:r>
              <a:rPr lang="en-US" sz="2800" dirty="0">
                <a:hlinkClick r:id="rId6"/>
              </a:rPr>
              <a:t>http://</a:t>
            </a:r>
            <a:r>
              <a:rPr lang="en-US" sz="2800" dirty="0" smtClean="0">
                <a:hlinkClick r:id="rId6"/>
              </a:rPr>
              <a:t>kaner.com</a:t>
            </a:r>
            <a:endParaRPr lang="en-US" sz="2800" dirty="0" smtClean="0"/>
          </a:p>
          <a:p>
            <a:r>
              <a:rPr lang="en-US" sz="2800" dirty="0" smtClean="0">
                <a:hlinkClick r:id="rId7"/>
              </a:rPr>
              <a:t>http://searchsoftwarequality.techtarget.com/tip/Finding-software-flaws-with-error-guessing-tours</a:t>
            </a:r>
            <a:endParaRPr lang="en-US" sz="2800" dirty="0" smtClean="0"/>
          </a:p>
          <a:p>
            <a:r>
              <a:rPr lang="en-US" sz="2800" dirty="0" smtClean="0">
                <a:hlinkClick r:id="rId8"/>
              </a:rPr>
              <a:t>http://en.wikipedia.org/wiki/Error_guessing</a:t>
            </a:r>
            <a:endParaRPr lang="en-US" sz="2800" dirty="0" smtClean="0"/>
          </a:p>
          <a:p>
            <a:r>
              <a:rPr lang="en-US" sz="2800" dirty="0">
                <a:hlinkClick r:id="rId9"/>
              </a:rPr>
              <a:t>http://en.wikipedia.org/wiki/Session-based_testing</a:t>
            </a:r>
            <a:endParaRPr lang="en-US" sz="2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94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52401"/>
            <a:ext cx="7086600" cy="687786"/>
          </a:xfrm>
        </p:spPr>
        <p:txBody>
          <a:bodyPr/>
          <a:lstStyle/>
          <a:p>
            <a:r>
              <a:rPr lang="en-US" sz="3600" dirty="0"/>
              <a:t>Defect-based and </a:t>
            </a:r>
            <a:br>
              <a:rPr lang="en-US" sz="3600" dirty="0"/>
            </a:br>
            <a:r>
              <a:rPr lang="en-US" sz="3600" dirty="0"/>
              <a:t>Experience-based Techniques</a:t>
            </a:r>
            <a:endParaRPr lang="en-US" sz="35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08520" y="1549184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3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maybe you don’t need to!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64" y="961120"/>
            <a:ext cx="6844273" cy="554536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452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730" y="143435"/>
            <a:ext cx="7086600" cy="959223"/>
          </a:xfrm>
        </p:spPr>
        <p:txBody>
          <a:bodyPr/>
          <a:lstStyle/>
          <a:p>
            <a:r>
              <a:rPr lang="en-US" dirty="0" smtClean="0"/>
              <a:t>Taxonomy in Computer Science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0" y="1293158"/>
            <a:ext cx="6759388" cy="506954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72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5745</TotalTime>
  <Words>2609</Words>
  <Application>Microsoft Office PowerPoint</Application>
  <PresentationFormat>On-screen Show (4:3)</PresentationFormat>
  <Paragraphs>503</Paragraphs>
  <Slides>72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Telerik Academy Theme</vt:lpstr>
      <vt:lpstr>Defect-based and  Experience-based Techniques</vt:lpstr>
      <vt:lpstr>The Lectors</vt:lpstr>
      <vt:lpstr>Table of Contents</vt:lpstr>
      <vt:lpstr>Defect Taxonomies</vt:lpstr>
      <vt:lpstr>Classify Those Cars!</vt:lpstr>
      <vt:lpstr>Possible Solution?</vt:lpstr>
      <vt:lpstr>Possible Solution? (2)</vt:lpstr>
      <vt:lpstr>But maybe you don’t need to!</vt:lpstr>
      <vt:lpstr>Taxonomy in Computer Science </vt:lpstr>
      <vt:lpstr>Taxonomy in Computer Science (2)</vt:lpstr>
      <vt:lpstr>Taxonomy in Software Testing</vt:lpstr>
      <vt:lpstr>Defect Taxonomy</vt:lpstr>
      <vt:lpstr>Purpose of a Defect Taxonomy</vt:lpstr>
      <vt:lpstr>Defect-based Testing</vt:lpstr>
      <vt:lpstr>The Defect-based Technique</vt:lpstr>
      <vt:lpstr>Defect Based Testing Coverage</vt:lpstr>
      <vt:lpstr>The Bug Hypothesis</vt:lpstr>
      <vt:lpstr>Practical Implementation</vt:lpstr>
      <vt:lpstr>Brainstorming Test Ideas</vt:lpstr>
      <vt:lpstr>What are the different ways an e-commerce shopping card can fail?</vt:lpstr>
      <vt:lpstr>Brainstorming session </vt:lpstr>
      <vt:lpstr>Brainstorming session (2) </vt:lpstr>
      <vt:lpstr>Checklist Testing</vt:lpstr>
      <vt:lpstr>What is Checklist Testing?</vt:lpstr>
      <vt:lpstr>What is Checklist Testing? (2)</vt:lpstr>
      <vt:lpstr>Checklist Testing in Methodical Testing </vt:lpstr>
      <vt:lpstr>Exemplary Checklist</vt:lpstr>
      <vt:lpstr>Exemplary Checklist (2)</vt:lpstr>
      <vt:lpstr>Advantages of Checklist Testing</vt:lpstr>
      <vt:lpstr>Recommendations</vt:lpstr>
      <vt:lpstr>Testing Techniques Chart</vt:lpstr>
      <vt:lpstr>Experience-based Techniques</vt:lpstr>
      <vt:lpstr>Error Guessing</vt:lpstr>
      <vt:lpstr>What is Error Guessing?</vt:lpstr>
      <vt:lpstr>Error “guessing” </vt:lpstr>
      <vt:lpstr>Objectives of Error Guessing</vt:lpstr>
      <vt:lpstr>PowerPoint Presentation</vt:lpstr>
      <vt:lpstr>PowerPoint Presentation</vt:lpstr>
      <vt:lpstr>Improve your technical understanding</vt:lpstr>
      <vt:lpstr>Look for errors not only in the code</vt:lpstr>
      <vt:lpstr>Experience Required</vt:lpstr>
      <vt:lpstr>Experience Required (2)</vt:lpstr>
      <vt:lpstr>More Practical Definition</vt:lpstr>
      <vt:lpstr>Effectiveness</vt:lpstr>
      <vt:lpstr>Why using it?</vt:lpstr>
      <vt:lpstr>Exploratory Testing</vt:lpstr>
      <vt:lpstr>What is Exploratory Testing?</vt:lpstr>
      <vt:lpstr>What is Exploratory Testing? (2)</vt:lpstr>
      <vt:lpstr>What is Exploratory Testing?(3)</vt:lpstr>
      <vt:lpstr>What is Exploratory Testing? (4)</vt:lpstr>
      <vt:lpstr>Control as You Test</vt:lpstr>
      <vt:lpstr>When we are doing Exploratory Testing</vt:lpstr>
      <vt:lpstr>How we are doing it?</vt:lpstr>
      <vt:lpstr>Exploratory Testing </vt:lpstr>
      <vt:lpstr>It is like playing chess</vt:lpstr>
      <vt:lpstr>PowerPoint Presentation</vt:lpstr>
      <vt:lpstr>When Do We Use ET?</vt:lpstr>
      <vt:lpstr>Exploratory vs. Ad hoc Testing</vt:lpstr>
      <vt:lpstr>Is This a Technique?</vt:lpstr>
      <vt:lpstr>Scripted Testing vs. Exploratory</vt:lpstr>
      <vt:lpstr>Benefits of Scripting Testing</vt:lpstr>
      <vt:lpstr>Drawbacks of Scripting Testing</vt:lpstr>
      <vt:lpstr>Scripted vs. Exploratory Testing</vt:lpstr>
      <vt:lpstr>Concerns with Exploratory Testing</vt:lpstr>
      <vt:lpstr>Session-Based Test Management</vt:lpstr>
      <vt:lpstr>Session-Based Test Management</vt:lpstr>
      <vt:lpstr>Session-Based Test Management</vt:lpstr>
      <vt:lpstr>Session-Based Test Management</vt:lpstr>
      <vt:lpstr>Balancing Scripted Testing and Exploratory Testing</vt:lpstr>
      <vt:lpstr>References</vt:lpstr>
      <vt:lpstr>Defect-based and  Experience-based Techniques</vt:lpstr>
      <vt:lpstr>Free Trainings @ Telerik Academy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Taxonomies,  Checklist Testing,  Error Guessing and Exploratory Testing</dc:title>
  <dc:creator>Asya Georgieva</dc:creator>
  <cp:lastModifiedBy>Snejina Lazarova</cp:lastModifiedBy>
  <cp:revision>93</cp:revision>
  <dcterms:created xsi:type="dcterms:W3CDTF">2013-07-08T11:50:28Z</dcterms:created>
  <dcterms:modified xsi:type="dcterms:W3CDTF">2014-10-20T14:13:08Z</dcterms:modified>
</cp:coreProperties>
</file>